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sldIdLst>
    <p:sldId id="256" r:id="rId2"/>
    <p:sldId id="276" r:id="rId3"/>
    <p:sldId id="273" r:id="rId4"/>
    <p:sldId id="274" r:id="rId5"/>
    <p:sldId id="275" r:id="rId6"/>
    <p:sldId id="261" r:id="rId7"/>
    <p:sldId id="257" r:id="rId8"/>
    <p:sldId id="259" r:id="rId9"/>
    <p:sldId id="263" r:id="rId10"/>
    <p:sldId id="262" r:id="rId11"/>
    <p:sldId id="266" r:id="rId12"/>
    <p:sldId id="265" r:id="rId13"/>
    <p:sldId id="267" r:id="rId14"/>
    <p:sldId id="268" r:id="rId15"/>
    <p:sldId id="269" r:id="rId16"/>
    <p:sldId id="270" r:id="rId17"/>
    <p:sldId id="271" r:id="rId18"/>
    <p:sldId id="264" r:id="rId19"/>
    <p:sldId id="272" r:id="rId20"/>
    <p:sldId id="260" r:id="rId21"/>
  </p:sldIdLst>
  <p:sldSz cx="9144000" cy="5143500" type="screen16x9"/>
  <p:notesSz cx="680085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52A00"/>
    <a:srgbClr val="4E0233"/>
    <a:srgbClr val="1D3A00"/>
    <a:srgbClr val="00CC99"/>
    <a:srgbClr val="66FFCC"/>
    <a:srgbClr val="007033"/>
    <a:srgbClr val="FE9202"/>
    <a:srgbClr val="CC0099"/>
    <a:srgbClr val="6C1A00"/>
    <a:srgbClr val="E7FF0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1632" y="-642"/>
      </p:cViewPr>
      <p:guideLst>
        <p:guide orient="horz" pos="1620"/>
        <p:guide pos="2880"/>
      </p:guideLst>
    </p:cSldViewPr>
  </p:slideViewPr>
  <p:notesTextViewPr>
    <p:cViewPr>
      <p:scale>
        <a:sx n="1" d="1"/>
        <a:sy n="1" d="1"/>
      </p:scale>
      <p:origin x="0" y="0"/>
    </p:cViewPr>
  </p:notesTextViewPr>
  <p:gridSpacing cx="156370338" cy="1563703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035" cy="4982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2241" y="0"/>
            <a:ext cx="2947035" cy="498295"/>
          </a:xfrm>
          <a:prstGeom prst="rect">
            <a:avLst/>
          </a:prstGeom>
        </p:spPr>
        <p:txBody>
          <a:bodyPr vert="horz" lIns="91440" tIns="45720" rIns="91440" bIns="45720" rtlCol="0"/>
          <a:lstStyle>
            <a:lvl1pPr algn="r">
              <a:defRPr sz="1200"/>
            </a:lvl1pPr>
          </a:lstStyle>
          <a:p>
            <a:fld id="{C8D18E60-4300-4729-A0D7-6AB984C3922D}" type="datetimeFigureOut">
              <a:rPr lang="en-US" smtClean="0"/>
              <a:pPr/>
              <a:t>10/7/2024</a:t>
            </a:fld>
            <a:endParaRPr lang="en-US"/>
          </a:p>
        </p:txBody>
      </p:sp>
      <p:sp>
        <p:nvSpPr>
          <p:cNvPr id="4" name="Slide Image Placeholder 3"/>
          <p:cNvSpPr>
            <a:spLocks noGrp="1" noRot="1" noChangeAspect="1"/>
          </p:cNvSpPr>
          <p:nvPr>
            <p:ph type="sldImg" idx="2"/>
          </p:nvPr>
        </p:nvSpPr>
        <p:spPr>
          <a:xfrm>
            <a:off x="422275" y="1241425"/>
            <a:ext cx="5956300" cy="33512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085" y="4779486"/>
            <a:ext cx="5440680" cy="391048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3107"/>
            <a:ext cx="2947035" cy="49829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2241" y="9433107"/>
            <a:ext cx="2947035" cy="498294"/>
          </a:xfrm>
          <a:prstGeom prst="rect">
            <a:avLst/>
          </a:prstGeom>
        </p:spPr>
        <p:txBody>
          <a:bodyPr vert="horz" lIns="91440" tIns="45720" rIns="91440" bIns="45720" rtlCol="0" anchor="b"/>
          <a:lstStyle>
            <a:lvl1pPr algn="r">
              <a:defRPr sz="1200"/>
            </a:lvl1pPr>
          </a:lstStyle>
          <a:p>
            <a:fld id="{AF533E96-F078-4B3D-A8F4-F1AF21EBC357}" type="slidenum">
              <a:rPr lang="en-US" smtClean="0"/>
              <a:pPr/>
              <a:t>‹#›</a:t>
            </a:fld>
            <a:endParaRPr lang="en-US"/>
          </a:p>
        </p:txBody>
      </p:sp>
    </p:spTree>
    <p:extLst>
      <p:ext uri="{BB962C8B-B14F-4D97-AF65-F5344CB8AC3E}">
        <p14:creationId xmlns:p14="http://schemas.microsoft.com/office/powerpoint/2010/main" xmlns=""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50B06-B074-48FC-8CFD-53D2CD8FB95F}" type="slidenum">
              <a:rPr lang="en-US" smtClean="0"/>
              <a:pPr/>
              <a:t>20</a:t>
            </a:fld>
            <a:endParaRPr lang="en-US"/>
          </a:p>
        </p:txBody>
      </p:sp>
    </p:spTree>
    <p:extLst>
      <p:ext uri="{BB962C8B-B14F-4D97-AF65-F5344CB8AC3E}">
        <p14:creationId xmlns:p14="http://schemas.microsoft.com/office/powerpoint/2010/main" xmlns="" val="1284596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59785" y="2419045"/>
            <a:ext cx="7177135" cy="1374345"/>
          </a:xfrm>
          <a:noFill/>
          <a:effectLst>
            <a:outerShdw blurRad="50800" dist="38100" dir="2700000" algn="tl" rotWithShape="0">
              <a:prstClr val="black">
                <a:alpha val="40000"/>
              </a:prstClr>
            </a:outerShdw>
          </a:effectLst>
        </p:spPr>
        <p:txBody>
          <a:bodyPr>
            <a:normAutofit/>
          </a:bodyPr>
          <a:lstStyle>
            <a:lvl1pPr algn="r">
              <a:defRPr sz="3600">
                <a:solidFill>
                  <a:srgbClr val="7030A0"/>
                </a:solidFill>
              </a:defRPr>
            </a:lvl1pPr>
          </a:lstStyle>
          <a:p>
            <a:r>
              <a:rPr lang="en-US" dirty="0"/>
              <a:t>Click to edit </a:t>
            </a:r>
            <a:r>
              <a:rPr lang="en-US" dirty="0" smtClean="0"/>
              <a:t/>
            </a:r>
            <a:br>
              <a:rPr lang="en-US" dirty="0" smtClean="0"/>
            </a:br>
            <a:r>
              <a:rPr lang="en-US" dirty="0" smtClean="0"/>
              <a:t>Master </a:t>
            </a:r>
            <a:r>
              <a:rPr lang="en-US" dirty="0"/>
              <a:t>title style</a:t>
            </a:r>
          </a:p>
        </p:txBody>
      </p:sp>
      <p:sp>
        <p:nvSpPr>
          <p:cNvPr id="3" name="Subtitle 2"/>
          <p:cNvSpPr>
            <a:spLocks noGrp="1"/>
          </p:cNvSpPr>
          <p:nvPr>
            <p:ph type="subTitle" idx="1"/>
          </p:nvPr>
        </p:nvSpPr>
        <p:spPr>
          <a:xfrm>
            <a:off x="1059785" y="3793391"/>
            <a:ext cx="7177135" cy="763525"/>
          </a:xfrm>
        </p:spPr>
        <p:txBody>
          <a:bodyPr>
            <a:normAutofit/>
          </a:bodyPr>
          <a:lstStyle>
            <a:lvl1pPr marL="0" indent="0" algn="r">
              <a:buNone/>
              <a:defRPr sz="2800" b="0" i="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a:t>
            </a:r>
            <a:r>
              <a:rPr lang="en-US" dirty="0" smtClean="0"/>
              <a:t>Master </a:t>
            </a:r>
            <a:r>
              <a:rPr lang="en-US" dirty="0"/>
              <a:t>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10/7/2024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763525"/>
          </a:xfrm>
        </p:spPr>
        <p:txBody>
          <a:bodyPr>
            <a:normAutofit/>
          </a:bodyPr>
          <a:lstStyle>
            <a:lvl1pPr algn="l">
              <a:defRPr sz="3600" baseline="0">
                <a:solidFill>
                  <a:srgbClr val="7030A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5" y="1502815"/>
            <a:ext cx="8246070" cy="3206806"/>
          </a:xfrm>
        </p:spPr>
        <p:txBody>
          <a:bodyPr/>
          <a:lstStyle>
            <a:lvl1pPr algn="l">
              <a:defRPr sz="2800">
                <a:solidFill>
                  <a:srgbClr val="002060"/>
                </a:solidFill>
              </a:defRPr>
            </a:lvl1pPr>
            <a:lvl2pPr algn="l">
              <a:defRPr>
                <a:solidFill>
                  <a:srgbClr val="002060"/>
                </a:solidFill>
              </a:defRPr>
            </a:lvl2pPr>
            <a:lvl3pPr algn="l">
              <a:defRPr>
                <a:solidFill>
                  <a:srgbClr val="002060"/>
                </a:solidFill>
              </a:defRPr>
            </a:lvl3pPr>
            <a:lvl4pPr algn="l">
              <a:defRPr>
                <a:solidFill>
                  <a:srgbClr val="002060"/>
                </a:solidFill>
              </a:defRPr>
            </a:lvl4pPr>
            <a:lvl5pPr algn="l">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1425" y="433880"/>
            <a:ext cx="6413610" cy="725349"/>
          </a:xfrm>
        </p:spPr>
        <p:txBody>
          <a:bodyPr>
            <a:normAutofit/>
          </a:bodyPr>
          <a:lstStyle>
            <a:lvl1pPr algn="l">
              <a:defRPr sz="3600">
                <a:solidFill>
                  <a:srgbClr val="7030A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2281425" y="1197405"/>
            <a:ext cx="6413610" cy="3511061"/>
          </a:xfrm>
        </p:spPr>
        <p:txBody>
          <a:bodyPr/>
          <a:lstStyle>
            <a:lvl1pPr>
              <a:defRPr sz="2800">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10/7/2024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10/7/2024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763525"/>
          </a:xfrm>
        </p:spPr>
        <p:txBody>
          <a:bodyPr>
            <a:normAutofit/>
          </a:bodyPr>
          <a:lstStyle>
            <a:lvl1pPr algn="l">
              <a:defRPr sz="3600" baseline="0">
                <a:solidFill>
                  <a:srgbClr val="7030A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655520"/>
            <a:ext cx="4040188" cy="479822"/>
          </a:xfrm>
        </p:spPr>
        <p:txBody>
          <a:bodyPr anchor="b"/>
          <a:lstStyle>
            <a:lvl1pPr marL="0" indent="0" algn="ctr">
              <a:buNone/>
              <a:defRPr sz="24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127917"/>
            <a:ext cx="4040188" cy="2276294"/>
          </a:xfrm>
        </p:spPr>
        <p:txBody>
          <a:bodyPr/>
          <a:lstStyle>
            <a:lvl1pPr algn="ctr">
              <a:defRPr sz="2400">
                <a:solidFill>
                  <a:srgbClr val="002060"/>
                </a:solidFill>
              </a:defRPr>
            </a:lvl1pPr>
            <a:lvl2pPr algn="ctr">
              <a:defRPr sz="2000">
                <a:solidFill>
                  <a:srgbClr val="002060"/>
                </a:solidFill>
              </a:defRPr>
            </a:lvl2pPr>
            <a:lvl3pPr algn="ctr">
              <a:defRPr sz="1800">
                <a:solidFill>
                  <a:srgbClr val="002060"/>
                </a:solidFill>
              </a:defRPr>
            </a:lvl3pPr>
            <a:lvl4pPr algn="ctr">
              <a:defRPr sz="1600">
                <a:solidFill>
                  <a:srgbClr val="002060"/>
                </a:solidFill>
              </a:defRPr>
            </a:lvl4pPr>
            <a:lvl5pPr algn="ct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655520"/>
            <a:ext cx="4041775" cy="479822"/>
          </a:xfrm>
        </p:spPr>
        <p:txBody>
          <a:bodyPr anchor="b"/>
          <a:lstStyle>
            <a:lvl1pPr marL="0" indent="0" algn="ctr">
              <a:buNone/>
              <a:defRPr sz="24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127917"/>
            <a:ext cx="4041775" cy="2276294"/>
          </a:xfrm>
        </p:spPr>
        <p:txBody>
          <a:bodyPr/>
          <a:lstStyle>
            <a:lvl1pPr algn="ctr">
              <a:defRPr sz="2400">
                <a:solidFill>
                  <a:srgbClr val="002060"/>
                </a:solidFill>
              </a:defRPr>
            </a:lvl1pPr>
            <a:lvl2pPr algn="ctr">
              <a:defRPr sz="2000">
                <a:solidFill>
                  <a:srgbClr val="002060"/>
                </a:solidFill>
              </a:defRPr>
            </a:lvl2pPr>
            <a:lvl3pPr algn="ctr">
              <a:defRPr sz="1800">
                <a:solidFill>
                  <a:srgbClr val="002060"/>
                </a:solidFill>
              </a:defRPr>
            </a:lvl3pPr>
            <a:lvl4pPr algn="ctr">
              <a:defRPr sz="1600">
                <a:solidFill>
                  <a:srgbClr val="002060"/>
                </a:solidFill>
              </a:defRPr>
            </a:lvl4pPr>
            <a:lvl5pPr algn="ctr">
              <a:defRPr sz="1600">
                <a:solidFill>
                  <a:srgbClr val="002060"/>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10/7/2024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10/7/2024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10/7/2024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10/7/2024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10/7/2024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xmlns=""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ggb.gr/en/SMEs_funding_sources"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www.ggb.gr/en/s%20fiinancing%20was%20set%20by%20the%20no.%20Protocol%2014/37/40/29-12-2017%20Ministerial%20Decision%20(Online%20Posting%20Number%20&#913;&#916;&#913;:%20715&#921;465&#935;&#921;8-&#929;&#921;&#923;).%20Accordingly,%20the%20Action%20%22Entrepreneurial%20Restart%22%20has%20been%20activated%20targeted%20at%20promoting%20entrepreneurship,%20facilitating%20access%20to%20finance%20and%20supporting%20investment%20by%20providing%20loans%20and%20highly%20favorable%20conditions%20as%2050%25%20of%20the%20loan%20capital%20is%20interest-free%20thanks%20to%20the%20Entreprenurship%20Fund's%20ETEAN%20SA%20Funding.%20The%20Fund's%20resources%20are%20EUR%20192%20million,%20originate%20from%20the%20capital%20gains%20of%20Entrepreneurship%20Fund"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pdm.gov.gr/tameio-anaptyxis-dytikis-makedonias-to-orama-ginetai-praxi/"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ggb.gr/en/s%20fiinancing%20was%20set%20by%20the%20no.%20Protocol%2014/37/40/29-12-2017%20Ministerial%20Decision%20(Online%20Posting%20Number%20&#913;&#916;&#913;:%20715&#921;465&#935;&#921;8-&#929;&#921;&#923;).%20Accordingly,%20the%20Action%20%22Entrepreneurial%20Restart%22%20has%20been%20activated%20targeted%20at%20promoting%20entrepreneurship,%20facilitating%20access%20to%20finance%20and%20supporting%20investment%20by%20providing%20loans%20and%20highly%20favorable%20conditions%20as%2050%25%20of%20the%20loan%20capital%20is%20interest-free%20thanks%20to%20the%20Entreprenurship%20Fund's%20ETEAN%20SA%20Funding.%20The%20Fund's%20resources%20are%20EUR%20192%20million,%20originate%20from%20the%20capital%20gains%20of%20Entrepreneurship%20Fund"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eif.org/what_we_do/resources/esif-fund-of-fund-greece/index.htm?lang=-e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ec.europa.eu/eures/public/en/homepage" TargetMode="External"/><Relationship Id="rId2" Type="http://schemas.openxmlformats.org/officeDocument/2006/relationships/hyperlink" Target="http://ec.europa.eu/social/main.jsp?catId=987&amp;langId=en" TargetMode="External"/><Relationship Id="rId1" Type="http://schemas.openxmlformats.org/officeDocument/2006/relationships/slideLayout" Target="../slideLayouts/slideLayout3.xml"/><Relationship Id="rId4" Type="http://schemas.openxmlformats.org/officeDocument/2006/relationships/hyperlink" Target="http://ec.europa.eu/social/main.jsp?catId=836&amp;langId=en"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ecocom-sofia@mfa.gr"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s://agora.mfa.gr/ta-grafeia-oikonomikon-emporikon-upotheseon/office/82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4375" y="1502815"/>
            <a:ext cx="6413610" cy="2748690"/>
          </a:xfrm>
        </p:spPr>
        <p:txBody>
          <a:bodyPr>
            <a:normAutofit fontScale="90000"/>
          </a:bodyPr>
          <a:lstStyle/>
          <a:p>
            <a:pPr marL="12700" lvl="0">
              <a:lnSpc>
                <a:spcPct val="150000"/>
              </a:lnSpc>
              <a:spcBef>
                <a:spcPts val="100"/>
              </a:spcBef>
              <a:defRPr/>
            </a:pPr>
            <a:r>
              <a:rPr lang="en-US" sz="2000" dirty="0" smtClean="0">
                <a:solidFill>
                  <a:schemeClr val="tx1"/>
                </a:solidFill>
                <a:latin typeface="Book Antiqua" pitchFamily="18" charset="0"/>
              </a:rPr>
              <a:t>Dimitrios Michas</a:t>
            </a:r>
            <a:br>
              <a:rPr lang="en-US" sz="2000" dirty="0" smtClean="0">
                <a:solidFill>
                  <a:schemeClr val="tx1"/>
                </a:solidFill>
                <a:latin typeface="Book Antiqua" pitchFamily="18" charset="0"/>
              </a:rPr>
            </a:br>
            <a:r>
              <a:rPr lang="en-US" sz="2000" dirty="0" smtClean="0">
                <a:solidFill>
                  <a:schemeClr val="tx1"/>
                </a:solidFill>
                <a:latin typeface="Book Antiqua" pitchFamily="18" charset="0"/>
              </a:rPr>
              <a:t>Minister Plenipotentiary of Economic and Commercial Affairs </a:t>
            </a:r>
            <a:r>
              <a:rPr lang="en-US" dirty="0" smtClean="0">
                <a:solidFill>
                  <a:srgbClr val="7030A0"/>
                </a:solidFill>
              </a:rPr>
              <a:t/>
            </a:r>
            <a:br>
              <a:rPr lang="en-US" dirty="0" smtClean="0">
                <a:solidFill>
                  <a:srgbClr val="7030A0"/>
                </a:solidFill>
              </a:rPr>
            </a:br>
            <a:r>
              <a:rPr lang="en-US" sz="1600" b="1" spc="-10" dirty="0" smtClean="0">
                <a:solidFill>
                  <a:schemeClr val="tx1"/>
                </a:solidFill>
                <a:latin typeface="Book Antiqua" pitchFamily="18" charset="0"/>
                <a:cs typeface="Calibri"/>
              </a:rPr>
              <a:t>Embassy of Greece in Sofia</a:t>
            </a:r>
            <a:br>
              <a:rPr lang="en-US" sz="1600" b="1" spc="-10" dirty="0" smtClean="0">
                <a:solidFill>
                  <a:schemeClr val="tx1"/>
                </a:solidFill>
                <a:latin typeface="Book Antiqua" pitchFamily="18" charset="0"/>
                <a:cs typeface="Calibri"/>
              </a:rPr>
            </a:br>
            <a:r>
              <a:rPr lang="en-US" sz="1600" b="1" spc="-15" dirty="0" smtClean="0">
                <a:solidFill>
                  <a:schemeClr val="tx1"/>
                </a:solidFill>
                <a:latin typeface="Book Antiqua" pitchFamily="18" charset="0"/>
                <a:cs typeface="Calibri"/>
              </a:rPr>
              <a:t>Office of Economic and Commercial Affairs</a:t>
            </a:r>
            <a:r>
              <a:rPr lang="en-US" sz="1600" b="1" dirty="0" smtClean="0">
                <a:solidFill>
                  <a:schemeClr val="tx1"/>
                </a:solidFill>
                <a:latin typeface="Book Antiqua" pitchFamily="18" charset="0"/>
                <a:cs typeface="Calibri"/>
              </a:rPr>
              <a:t/>
            </a:r>
            <a:br>
              <a:rPr lang="en-US" sz="1600" b="1" dirty="0" smtClean="0">
                <a:solidFill>
                  <a:schemeClr val="tx1"/>
                </a:solidFill>
                <a:latin typeface="Book Antiqua" pitchFamily="18" charset="0"/>
                <a:cs typeface="Calibri"/>
              </a:rPr>
            </a:br>
            <a:r>
              <a:rPr lang="en-US" sz="1600" b="1" dirty="0" smtClean="0">
                <a:solidFill>
                  <a:schemeClr val="tx1"/>
                </a:solidFill>
                <a:latin typeface="Book Antiqua" pitchFamily="18" charset="0"/>
              </a:rPr>
              <a:t>Sofia </a:t>
            </a:r>
            <a:r>
              <a:rPr lang="en-US" sz="1600" b="1" dirty="0" smtClean="0">
                <a:solidFill>
                  <a:schemeClr val="tx1"/>
                </a:solidFill>
                <a:latin typeface="Book Antiqua" pitchFamily="18" charset="0"/>
              </a:rPr>
              <a:t> </a:t>
            </a:r>
            <a:r>
              <a:rPr lang="en-US" sz="1600" b="1" dirty="0" smtClean="0">
                <a:solidFill>
                  <a:schemeClr val="tx1"/>
                </a:solidFill>
                <a:latin typeface="Book Antiqua" pitchFamily="18" charset="0"/>
              </a:rPr>
              <a:t>08.10</a:t>
            </a:r>
            <a:r>
              <a:rPr lang="en-US" b="1" dirty="0" smtClean="0">
                <a:solidFill>
                  <a:schemeClr val="tx1"/>
                </a:solidFill>
                <a:latin typeface="Book Antiqua" pitchFamily="18" charset="0"/>
              </a:rPr>
              <a:t/>
            </a:r>
            <a:br>
              <a:rPr lang="en-US" b="1" dirty="0" smtClean="0">
                <a:solidFill>
                  <a:schemeClr val="tx1"/>
                </a:solidFill>
                <a:latin typeface="Book Antiqua" pitchFamily="18" charset="0"/>
              </a:rPr>
            </a:br>
            <a:endParaRPr lang="en-US" dirty="0">
              <a:solidFill>
                <a:srgbClr val="7030A0"/>
              </a:solidFill>
            </a:endParaRPr>
          </a:p>
        </p:txBody>
      </p:sp>
      <p:sp>
        <p:nvSpPr>
          <p:cNvPr id="3" name="Subtitle 2"/>
          <p:cNvSpPr>
            <a:spLocks noGrp="1"/>
          </p:cNvSpPr>
          <p:nvPr>
            <p:ph type="subTitle" idx="1"/>
          </p:nvPr>
        </p:nvSpPr>
        <p:spPr>
          <a:xfrm>
            <a:off x="1059785" y="3946095"/>
            <a:ext cx="7024430" cy="610820"/>
          </a:xfrm>
        </p:spPr>
        <p:txBody>
          <a:bodyPr>
            <a:normAutofit fontScale="85000" lnSpcReduction="10000"/>
          </a:bodyPr>
          <a:lstStyle/>
          <a:p>
            <a:r>
              <a:rPr lang="en-US" dirty="0" smtClean="0">
                <a:latin typeface="Book Antiqua" pitchFamily="18" charset="0"/>
              </a:rPr>
              <a:t>SMEs in Greece-Development and Funding Tools</a:t>
            </a:r>
            <a:endParaRPr lang="en-US" dirty="0">
              <a:latin typeface="Book Antiqua" pitchFamily="18" charset="0"/>
            </a:endParaRPr>
          </a:p>
        </p:txBody>
      </p:sp>
      <p:pic>
        <p:nvPicPr>
          <p:cNvPr id="4" name="Picture 3">
            <a:extLst>
              <a:ext uri="{FF2B5EF4-FFF2-40B4-BE49-F238E27FC236}">
                <a16:creationId xmlns:lc="http://schemas.openxmlformats.org/drawingml/2006/lockedCanvas" xmlns="" xmlns:a16="http://schemas.microsoft.com/office/drawing/2014/main" id="{D75CECA4-2CEF-D7B7-4A7A-4A68C32B5B61}"/>
              </a:ext>
            </a:extLst>
          </p:cNvPr>
          <p:cNvPicPr/>
          <p:nvPr/>
        </p:nvPicPr>
        <p:blipFill>
          <a:blip r:embed="rId2" cstate="print"/>
          <a:stretch>
            <a:fillRect/>
          </a:stretch>
        </p:blipFill>
        <p:spPr>
          <a:xfrm>
            <a:off x="7320690" y="2266340"/>
            <a:ext cx="1663565" cy="1546805"/>
          </a:xfrm>
          <a:prstGeom prst="rect">
            <a:avLst/>
          </a:prstGeom>
          <a:effectLst>
            <a:glow rad="63500">
              <a:schemeClr val="accent1">
                <a:satMod val="175000"/>
                <a:alpha val="40000"/>
              </a:schemeClr>
            </a:glow>
          </a:effectLst>
        </p:spPr>
      </p:pic>
    </p:spTree>
    <p:extLst>
      <p:ext uri="{BB962C8B-B14F-4D97-AF65-F5344CB8AC3E}">
        <p14:creationId xmlns:p14="http://schemas.microsoft.com/office/powerpoint/2010/main" xmlns=""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fontScale="90000"/>
          </a:bodyPr>
          <a:lstStyle/>
          <a:p>
            <a:r>
              <a:rPr lang="en-US" dirty="0" smtClean="0">
                <a:latin typeface="Book Antiqua" pitchFamily="18" charset="0"/>
              </a:rPr>
              <a:t>OTHER KEY SME-RELATED BRIEF INSIGHTS</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latin typeface="Book Antiqua" pitchFamily="18" charset="0"/>
              </a:rPr>
              <a:t>The Greek SME landscape is characterized by a higher share of microenterprises than the EU average. A higher share of persons are employed in this category compared to the EU (46.6% against 29.4% in the EU).</a:t>
            </a:r>
          </a:p>
          <a:p>
            <a:pPr algn="just"/>
            <a:r>
              <a:rPr lang="en-US" dirty="0" smtClean="0">
                <a:latin typeface="Book Antiqua" pitchFamily="18" charset="0"/>
              </a:rPr>
              <a:t>The substantial Greek Recovery and Resilience Plan “Greece 2.0” and COVID aids have activated also the financing through grants, which Greek SMEs have used more than the EU average (EC - State aid policy brief, 2022).</a:t>
            </a:r>
          </a:p>
          <a:p>
            <a:pPr algn="just"/>
            <a:r>
              <a:rPr lang="en-US" dirty="0" smtClean="0">
                <a:latin typeface="Book Antiqua" pitchFamily="18" charset="0"/>
              </a:rPr>
              <a:t>In 2022, Greek SMEs were among the few in the EU having reported a net improvement in the availabilities of financing. They remained however below the EU average in terms of the overall availability of financing.</a:t>
            </a:r>
          </a:p>
          <a:p>
            <a:pPr algn="just"/>
            <a:r>
              <a:rPr lang="en-US" dirty="0" smtClean="0">
                <a:latin typeface="Book Antiqua" pitchFamily="18" charset="0"/>
              </a:rPr>
              <a:t>There was a substantially higher share of persons employed in SMEs in the electronics ecosystem in Greece (87%) than in the EU (45%).</a:t>
            </a:r>
          </a:p>
          <a:p>
            <a:pPr algn="just"/>
            <a:r>
              <a:rPr lang="en-US" dirty="0" smtClean="0">
                <a:latin typeface="Book Antiqua" pitchFamily="18" charset="0"/>
              </a:rPr>
              <a:t>Greek SMEs are among the ones using the most trade credits as financing instruments. They make more use of these types of financing than bank loans or leasing.</a:t>
            </a:r>
          </a:p>
          <a:p>
            <a:pPr algn="just"/>
            <a:r>
              <a:rPr lang="en-US" dirty="0" smtClean="0">
                <a:latin typeface="Book Antiqua" pitchFamily="18" charset="0"/>
              </a:rPr>
              <a:t>41% of Greek SMEs said that their resource efficiency actions have had significantly or slightly decreased their costs over the past two years, against 31% in average in the EU.</a:t>
            </a: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dirty="0" smtClean="0">
                <a:latin typeface="Book Antiqua" pitchFamily="18" charset="0"/>
              </a:rPr>
              <a:t>Financial Instruments for SMEs</a:t>
            </a:r>
            <a:endParaRPr lang="en-US" dirty="0"/>
          </a:p>
        </p:txBody>
      </p:sp>
      <p:pic>
        <p:nvPicPr>
          <p:cNvPr id="4" name="Content Placeholder 5" descr="11.PNG"/>
          <p:cNvPicPr>
            <a:picLocks noGrp="1" noChangeAspect="1"/>
          </p:cNvPicPr>
          <p:nvPr>
            <p:ph idx="1"/>
          </p:nvPr>
        </p:nvPicPr>
        <p:blipFill>
          <a:blip r:embed="rId2" cstate="print"/>
          <a:stretch>
            <a:fillRect/>
          </a:stretch>
        </p:blipFill>
        <p:spPr>
          <a:xfrm>
            <a:off x="2218265" y="1503363"/>
            <a:ext cx="4707470" cy="3206750"/>
          </a:xfrm>
        </p:spPr>
      </p:pic>
    </p:spTree>
    <p:extLst>
      <p:ext uri="{BB962C8B-B14F-4D97-AF65-F5344CB8AC3E}">
        <p14:creationId xmlns:p14="http://schemas.microsoft.com/office/powerpoint/2010/main" xmlns="" val="4103309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86835" y="1350110"/>
            <a:ext cx="6108200" cy="3511061"/>
          </a:xfrm>
        </p:spPr>
        <p:txBody>
          <a:bodyPr>
            <a:normAutofit fontScale="77500" lnSpcReduction="20000"/>
          </a:bodyPr>
          <a:lstStyle/>
          <a:p>
            <a:r>
              <a:rPr lang="en-US" dirty="0" smtClean="0">
                <a:latin typeface="Book Antiqua" pitchFamily="18" charset="0"/>
              </a:rPr>
              <a:t>Financial instruments mobilize combined public and private resources to address market failures and meet the financing needs of businesses, especially Small and Medium Enterprises (SMEs). They thus contribute to the financing of SMEs by means of loan financing, but also by equity capital through co-investment with participating financial institutions (banks or specialized investment schemes). Funding comes from national and European public funds through a </a:t>
            </a:r>
            <a:r>
              <a:rPr lang="en-US" b="1" dirty="0" smtClean="0">
                <a:latin typeface="Book Antiqua" pitchFamily="18" charset="0"/>
                <a:hlinkClick r:id="rId2"/>
              </a:rPr>
              <a:t>series of programs</a:t>
            </a:r>
            <a:r>
              <a:rPr lang="en-US" b="1" dirty="0" smtClean="0">
                <a:latin typeface="Book Antiqua" pitchFamily="18" charset="0"/>
              </a:rPr>
              <a:t>.</a:t>
            </a:r>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1101633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b="1" dirty="0" smtClean="0">
                <a:latin typeface="Book Antiqua" pitchFamily="18" charset="0"/>
              </a:rPr>
              <a:t>Sources of Funding</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b="1" i="1" dirty="0" smtClean="0">
                <a:latin typeface="Book Antiqua" pitchFamily="18" charset="0"/>
                <a:hlinkClick r:id="rId2"/>
              </a:rPr>
              <a:t>Intermediate Entrepreneurship Fund Ι (ΤΕΠΙΧ Ι)</a:t>
            </a:r>
            <a:r>
              <a:rPr lang="en-US" b="1" i="1" dirty="0" smtClean="0">
                <a:latin typeface="Book Antiqua" pitchFamily="18" charset="0"/>
              </a:rPr>
              <a:t> </a:t>
            </a:r>
            <a:r>
              <a:rPr lang="en-US" b="1" dirty="0" smtClean="0">
                <a:latin typeface="Book Antiqua" pitchFamily="18" charset="0"/>
              </a:rPr>
              <a:t>"</a:t>
            </a:r>
            <a:r>
              <a:rPr lang="en-US" b="1" i="1" dirty="0" smtClean="0">
                <a:latin typeface="Book Antiqua" pitchFamily="18" charset="0"/>
              </a:rPr>
              <a:t>Entrepreneurial Restart</a:t>
            </a:r>
            <a:r>
              <a:rPr lang="en-US" b="1" dirty="0" smtClean="0">
                <a:latin typeface="Book Antiqua" pitchFamily="18" charset="0"/>
              </a:rPr>
              <a:t>"</a:t>
            </a:r>
            <a:endParaRPr lang="en-US" dirty="0" smtClean="0">
              <a:latin typeface="Book Antiqua" pitchFamily="18" charset="0"/>
            </a:endParaRPr>
          </a:p>
          <a:p>
            <a:pPr algn="just">
              <a:buNone/>
            </a:pPr>
            <a:r>
              <a:rPr lang="en-US" dirty="0" smtClean="0">
                <a:latin typeface="Book Antiqua" pitchFamily="18" charset="0"/>
              </a:rPr>
              <a:t>      The Fund</a:t>
            </a:r>
            <a:r>
              <a:rPr lang="en-US" i="1" dirty="0" smtClean="0">
                <a:latin typeface="Book Antiqua" pitchFamily="18" charset="0"/>
              </a:rPr>
              <a:t> </a:t>
            </a:r>
            <a:r>
              <a:rPr lang="en-US" dirty="0" smtClean="0">
                <a:latin typeface="Book Antiqua" pitchFamily="18" charset="0"/>
              </a:rPr>
              <a:t>was set up in December 2017 by a Decision by the Investment Committee of TEPIX I and it's financing was set by the no. Protocol 14/37/40/29-12-2017 Ministerial Decision (Online Posting Number ΑΔΑ: 715Ι465ΧΙ8-ΡΙΛ). Accordingly, the Action "</a:t>
            </a:r>
            <a:r>
              <a:rPr lang="en-US" b="1" dirty="0" smtClean="0">
                <a:latin typeface="Book Antiqua" pitchFamily="18" charset="0"/>
              </a:rPr>
              <a:t>Entrepreneurial Restart</a:t>
            </a:r>
            <a:r>
              <a:rPr lang="en-US" dirty="0" smtClean="0">
                <a:latin typeface="Book Antiqua" pitchFamily="18" charset="0"/>
              </a:rPr>
              <a:t>" has been activated targeted at promoting entrepreneurship, facilitating access to finance and supporting investment by providing loans and highly favorable conditions as 50% of the loan capital is interest-free thanks to the </a:t>
            </a:r>
            <a:r>
              <a:rPr lang="en-US" dirty="0" err="1" smtClean="0">
                <a:latin typeface="Book Antiqua" pitchFamily="18" charset="0"/>
              </a:rPr>
              <a:t>Entreprenurship</a:t>
            </a:r>
            <a:r>
              <a:rPr lang="en-US" dirty="0" smtClean="0">
                <a:latin typeface="Book Antiqua" pitchFamily="18" charset="0"/>
              </a:rPr>
              <a:t> Fund's ETEAN SA Funding. The Fund's resources are EUR 192 million, originate from the capital gains of Entrepreneurship Fund's I gains and will be leveraged by an equivalent amount by the participating banks. Eligible for financing are existing very small, small and middle size enterprises of selected sectors, which develop sustainable business activity in Greece.</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b="1" dirty="0" smtClean="0">
                <a:latin typeface="Book Antiqua" pitchFamily="18" charset="0"/>
              </a:rPr>
              <a:t>Sources of Funding</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b="1" dirty="0" smtClean="0">
                <a:latin typeface="Book Antiqua" pitchFamily="18" charset="0"/>
                <a:hlinkClick r:id="rId2"/>
              </a:rPr>
              <a:t>Western Macedonia Region Development Fund</a:t>
            </a:r>
            <a:r>
              <a:rPr lang="en-US" b="1" dirty="0" smtClean="0">
                <a:latin typeface="Book Antiqua" pitchFamily="18" charset="0"/>
              </a:rPr>
              <a:t> (WMDF) </a:t>
            </a:r>
            <a:r>
              <a:rPr lang="en-US" dirty="0" smtClean="0">
                <a:latin typeface="Book Antiqua" pitchFamily="18" charset="0"/>
              </a:rPr>
              <a:t>The Fund was set up by the 12-7-2017 Agreement between the Ministry of Economy and Development, the Western Macedonia Region and ETEAN SA. The WMDF's goal is to </a:t>
            </a:r>
            <a:r>
              <a:rPr lang="en-US" dirty="0" err="1" smtClean="0">
                <a:latin typeface="Book Antiqua" pitchFamily="18" charset="0"/>
              </a:rPr>
              <a:t>enhaνce</a:t>
            </a:r>
            <a:r>
              <a:rPr lang="en-US" dirty="0" smtClean="0">
                <a:latin typeface="Book Antiqua" pitchFamily="18" charset="0"/>
              </a:rPr>
              <a:t> business access to financing, to spur investment and economic development in Western Macedonia Region. The WMDF has the ability to create and invest in more than one Financial Instruments, such as: Venture Capital Funds, Guarantee Funds, Loan providing Funds, </a:t>
            </a:r>
            <a:r>
              <a:rPr lang="en-US" dirty="0" err="1" smtClean="0">
                <a:latin typeface="Book Antiqua" pitchFamily="18" charset="0"/>
              </a:rPr>
              <a:t>Microfinancing</a:t>
            </a:r>
            <a:r>
              <a:rPr lang="en-US" dirty="0" smtClean="0">
                <a:latin typeface="Book Antiqua" pitchFamily="18" charset="0"/>
              </a:rPr>
              <a:t>, Letters of Guarantee and anything similar may be considered necessary to achieve its goals. The Fund's financing has been determined by the no. protocol 40079/12-4-2018 (Online Posting Number ΑΔΑ: 6Υ05465ΧΙ8-ΗΞ5) and by the 53331/17-5-2018 (Online Posting Number ΑΔΑ: ΨΜΔ5465ΧΙ8-97Η) Ministerial Decisions. The Greek government participation to the co-funding scheme will reach the amount of EUR 5 million through ETEAN SA, while and equivalent amount of additional EUR 5 million will be provided by the Region of Western Macedonia.</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b="1" dirty="0" smtClean="0">
                <a:latin typeface="Book Antiqua" pitchFamily="18" charset="0"/>
              </a:rPr>
              <a:t>Sources of Funding</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b="1" i="1" dirty="0" smtClean="0">
                <a:latin typeface="Book Antiqua" pitchFamily="18" charset="0"/>
                <a:hlinkClick r:id="rId2"/>
              </a:rPr>
              <a:t>Intermediate Entrepreneurship Fund Ι (ΤΕΠΙΧ Ι)</a:t>
            </a:r>
            <a:r>
              <a:rPr lang="en-US" b="1" i="1" dirty="0" smtClean="0">
                <a:latin typeface="Book Antiqua" pitchFamily="18" charset="0"/>
              </a:rPr>
              <a:t> </a:t>
            </a:r>
            <a:r>
              <a:rPr lang="en-US" b="1" dirty="0" smtClean="0">
                <a:latin typeface="Book Antiqua" pitchFamily="18" charset="0"/>
              </a:rPr>
              <a:t>"</a:t>
            </a:r>
            <a:r>
              <a:rPr lang="en-US" b="1" i="1" dirty="0" smtClean="0">
                <a:latin typeface="Book Antiqua" pitchFamily="18" charset="0"/>
              </a:rPr>
              <a:t>Entrepreneurial Restart</a:t>
            </a:r>
            <a:r>
              <a:rPr lang="en-US" b="1" dirty="0" smtClean="0">
                <a:latin typeface="Book Antiqua" pitchFamily="18" charset="0"/>
              </a:rPr>
              <a:t>"</a:t>
            </a:r>
            <a:endParaRPr lang="en-US" dirty="0" smtClean="0">
              <a:latin typeface="Book Antiqua" pitchFamily="18" charset="0"/>
            </a:endParaRPr>
          </a:p>
          <a:p>
            <a:pPr algn="just">
              <a:buNone/>
            </a:pPr>
            <a:r>
              <a:rPr lang="en-US" dirty="0" smtClean="0">
                <a:latin typeface="Book Antiqua" pitchFamily="18" charset="0"/>
              </a:rPr>
              <a:t>      The Fund</a:t>
            </a:r>
            <a:r>
              <a:rPr lang="en-US" i="1" dirty="0" smtClean="0">
                <a:latin typeface="Book Antiqua" pitchFamily="18" charset="0"/>
              </a:rPr>
              <a:t> </a:t>
            </a:r>
            <a:r>
              <a:rPr lang="en-US" dirty="0" smtClean="0">
                <a:latin typeface="Book Antiqua" pitchFamily="18" charset="0"/>
              </a:rPr>
              <a:t>was set up in December 2017 by a Decision by the Investment Committee of TEPIX I and it's financing was set by the no. Protocol 14/37/40/29-12-2017 Ministerial Decision (Online Posting Number ΑΔΑ: 715Ι465ΧΙ8-ΡΙΛ). Accordingly, the Action "</a:t>
            </a:r>
            <a:r>
              <a:rPr lang="en-US" b="1" dirty="0" smtClean="0">
                <a:latin typeface="Book Antiqua" pitchFamily="18" charset="0"/>
              </a:rPr>
              <a:t>Entrepreneurial Restart</a:t>
            </a:r>
            <a:r>
              <a:rPr lang="en-US" dirty="0" smtClean="0">
                <a:latin typeface="Book Antiqua" pitchFamily="18" charset="0"/>
              </a:rPr>
              <a:t>" has been activated targeted at promoting entrepreneurship, facilitating access to finance and supporting investment by providing loans and highly favorable conditions as 50% of the loan capital is interest-free thanks to the </a:t>
            </a:r>
            <a:r>
              <a:rPr lang="en-US" dirty="0" err="1" smtClean="0">
                <a:latin typeface="Book Antiqua" pitchFamily="18" charset="0"/>
              </a:rPr>
              <a:t>Entreprenurship</a:t>
            </a:r>
            <a:r>
              <a:rPr lang="en-US" dirty="0" smtClean="0">
                <a:latin typeface="Book Antiqua" pitchFamily="18" charset="0"/>
              </a:rPr>
              <a:t> Fund's ETEAN SA Funding. The Fund's resources are EUR 192 million, originate from the capital gains of Entrepreneurship Fund's I gains and will be leveraged by an equivalent amount by the participating banks. Eligible for financing are existing very small, small and middle size enterprises of selected sectors, which develop sustainable business activity in Greece.</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60" y="1"/>
            <a:ext cx="7177135" cy="1044700"/>
          </a:xfrm>
        </p:spPr>
        <p:txBody>
          <a:bodyPr>
            <a:normAutofit/>
          </a:bodyPr>
          <a:lstStyle/>
          <a:p>
            <a:r>
              <a:rPr lang="en-US" b="1" dirty="0" smtClean="0">
                <a:solidFill>
                  <a:schemeClr val="accent4">
                    <a:lumMod val="75000"/>
                  </a:schemeClr>
                </a:solidFill>
                <a:effectLst/>
                <a:latin typeface="Book Antiqua" pitchFamily="18" charset="0"/>
              </a:rPr>
              <a:t>NSRF Financial Instruments</a:t>
            </a:r>
            <a:endParaRPr lang="en-US" dirty="0">
              <a:solidFill>
                <a:schemeClr val="accent4">
                  <a:lumMod val="75000"/>
                </a:schemeClr>
              </a:solidFill>
              <a:effectLst/>
              <a:latin typeface="Book Antiqua" pitchFamily="18" charset="0"/>
            </a:endParaRPr>
          </a:p>
        </p:txBody>
      </p:sp>
      <p:sp>
        <p:nvSpPr>
          <p:cNvPr id="3" name="Content Placeholder 2"/>
          <p:cNvSpPr>
            <a:spLocks noGrp="1"/>
          </p:cNvSpPr>
          <p:nvPr>
            <p:ph idx="1"/>
          </p:nvPr>
        </p:nvSpPr>
        <p:spPr>
          <a:xfrm>
            <a:off x="1" y="739290"/>
            <a:ext cx="9144000" cy="4404209"/>
          </a:xfrm>
        </p:spPr>
        <p:txBody>
          <a:bodyPr>
            <a:normAutofit fontScale="47500" lnSpcReduction="20000"/>
          </a:bodyPr>
          <a:lstStyle/>
          <a:p>
            <a:pPr algn="just"/>
            <a:r>
              <a:rPr lang="en-US" dirty="0" smtClean="0">
                <a:latin typeface="Book Antiqua" pitchFamily="18" charset="0"/>
              </a:rPr>
              <a:t>During the period 2014-2020, under the auspices of ETEAN SA, which is now merged with TANEO SA, the following funds will operate:.</a:t>
            </a:r>
          </a:p>
          <a:p>
            <a:pPr algn="just"/>
            <a:r>
              <a:rPr lang="en-US" i="1" u="sng" dirty="0" smtClean="0">
                <a:latin typeface="Book Antiqua" pitchFamily="18" charset="0"/>
              </a:rPr>
              <a:t>Entrepreneurship Fund ΙΙ (ΤΕPΙΧ ΙΙ)</a:t>
            </a:r>
            <a:r>
              <a:rPr lang="en-US" i="1" dirty="0" smtClean="0">
                <a:latin typeface="Book Antiqua" pitchFamily="18" charset="0"/>
              </a:rPr>
              <a:t>:</a:t>
            </a:r>
            <a:r>
              <a:rPr lang="en-US" dirty="0" smtClean="0">
                <a:latin typeface="Book Antiqua" pitchFamily="18" charset="0"/>
              </a:rPr>
              <a:t> The fund is a continuation of TEPIX Ι and was established with the no. protocol 7314/1819/29-11-2016 (Government Gazette B / 3904 Ministerial Decision) it as has been modified by the no. protocol 6775/1974 A1/15-12-2017 (Government Gazette B/4448) Ministerial Decision. It is planned to be funded by European and national public funds of € 528,3 million, operating as an autonomous unit within ETEAN SA. The objectives of the Fund are to support access to finance for the creation of new, innovative, outward-looking and dynamic enterprises, to develop existing enterprises through their technological and organizational modernization, to enhance their outward orientation and to introduce innovations in their organization and operation, and for empowering businesses or other organizations active in the social economy. </a:t>
            </a:r>
          </a:p>
          <a:p>
            <a:pPr algn="just"/>
            <a:r>
              <a:rPr lang="en-US" i="1" u="sng" dirty="0" smtClean="0">
                <a:latin typeface="Book Antiqua" pitchFamily="18" charset="0"/>
              </a:rPr>
              <a:t>Savings Fund II</a:t>
            </a:r>
            <a:r>
              <a:rPr lang="en-US" i="1" dirty="0" smtClean="0">
                <a:latin typeface="Book Antiqua" pitchFamily="18" charset="0"/>
              </a:rPr>
              <a:t>:</a:t>
            </a:r>
            <a:r>
              <a:rPr lang="en-US" dirty="0" smtClean="0">
                <a:latin typeface="Book Antiqua" pitchFamily="18" charset="0"/>
              </a:rPr>
              <a:t> The fund was set up with the no. Protocol 7313/1818 / 29-11-2016 (Government Gazette B / 3905) Ministerial Decision. It is a continuation of the "Home Saving" Fund and aims to improve energy efficiency and home improvement, the use of renewable energy sources and intelligent energy management for the benefit of the environment. The Fund may invest in more than one financial instrument through which loans, guarantees, interest rate subsidies or other incentive schemes will be provided to the final beneficiaries in order to achieve the Fund's objectives. </a:t>
            </a:r>
          </a:p>
          <a:p>
            <a:pPr algn="just"/>
            <a:r>
              <a:rPr lang="en-US" dirty="0" smtClean="0">
                <a:latin typeface="Book Antiqua" pitchFamily="18" charset="0"/>
              </a:rPr>
              <a:t>The Holding Fund will invest in three key areas:</a:t>
            </a:r>
          </a:p>
          <a:p>
            <a:pPr algn="just"/>
            <a:r>
              <a:rPr lang="en-US" dirty="0" smtClean="0">
                <a:latin typeface="Book Antiqua" pitchFamily="18" charset="0"/>
              </a:rPr>
              <a:t>(a) technology transfer - innovation window</a:t>
            </a:r>
          </a:p>
          <a:p>
            <a:pPr algn="just"/>
            <a:r>
              <a:rPr lang="en-US" dirty="0" smtClean="0">
                <a:latin typeface="Book Antiqua" pitchFamily="18" charset="0"/>
              </a:rPr>
              <a:t>(b) general entrepreneurship for early stage enterprises;</a:t>
            </a:r>
          </a:p>
          <a:p>
            <a:pPr algn="just"/>
            <a:r>
              <a:rPr lang="en-US" dirty="0" smtClean="0">
                <a:latin typeface="Book Antiqua" pitchFamily="18" charset="0"/>
              </a:rPr>
              <a:t>(c) general entrepreneurship for enterprises in growth (growth).</a:t>
            </a:r>
          </a:p>
          <a:p>
            <a:pPr algn="just"/>
            <a:r>
              <a:rPr lang="en-US" dirty="0" smtClean="0">
                <a:latin typeface="Book Antiqua" pitchFamily="18" charset="0"/>
              </a:rPr>
              <a:t>Funding will take place through intermediary holding funds, which will result from a competitive bidding process. The</a:t>
            </a:r>
            <a:r>
              <a:rPr lang="en-US" dirty="0" smtClean="0">
                <a:latin typeface="Book Antiqua" pitchFamily="18" charset="0"/>
                <a:hlinkClick r:id="rId2"/>
              </a:rPr>
              <a:t> invitation is posted</a:t>
            </a:r>
            <a:r>
              <a:rPr lang="en-US" dirty="0" smtClean="0">
                <a:latin typeface="Book Antiqua" pitchFamily="18" charset="0"/>
              </a:rPr>
              <a:t> on the website of the European Investment Fund.</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b="1" dirty="0" smtClean="0">
                <a:latin typeface="Book Antiqua" pitchFamily="18" charset="0"/>
              </a:rPr>
              <a:t>Horizon 2020 EU Program</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latin typeface="Book Antiqua" pitchFamily="18" charset="0"/>
              </a:rPr>
              <a:t>The Horizon 2020 program is the EU's Research and Innovation Framework Program for the period 2014-2020, with a budget of around EUR 80 billion. The program supports the Europe 2020 strategy which highlights research and innovation as key levers for smart, sustainable and integrated development, while aiming at addressing effectively major societal challenges. The three main axes of the program are:</a:t>
            </a:r>
          </a:p>
          <a:p>
            <a:pPr algn="just"/>
            <a:r>
              <a:rPr lang="en-US" dirty="0" smtClean="0">
                <a:latin typeface="Book Antiqua" pitchFamily="18" charset="0"/>
              </a:rPr>
              <a:t>Excellence Science: Global-level scientific research aimed at attracting the best scientists to the EU.</a:t>
            </a:r>
          </a:p>
          <a:p>
            <a:pPr algn="just"/>
            <a:r>
              <a:rPr lang="en-US" dirty="0" smtClean="0">
                <a:latin typeface="Book Antiqua" pitchFamily="18" charset="0"/>
              </a:rPr>
              <a:t>Industrial Leadership: Strategic investing in key technologies such as nanotechnology-microelectronics, private sector involvement, and the creation of innovative businesses.</a:t>
            </a:r>
          </a:p>
          <a:p>
            <a:pPr algn="just"/>
            <a:r>
              <a:rPr lang="en-US" dirty="0" smtClean="0">
                <a:latin typeface="Book Antiqua" pitchFamily="18" charset="0"/>
              </a:rPr>
              <a:t>Social Challenges: Addressing major societal challenges such as aging populations, depleting energy resources, tackling climate change.</a:t>
            </a:r>
          </a:p>
          <a:p>
            <a:pPr algn="just"/>
            <a:r>
              <a:rPr lang="en-US" dirty="0" smtClean="0">
                <a:latin typeface="Book Antiqua" pitchFamily="18" charset="0"/>
              </a:rPr>
              <a:t>Under the HORIZON 2020 Program, the SME Tool with a special budget of € 2.8 billion has been created, which aims to develop innovative SME investment projects covering expenditures such as project planning, marketing of the final product as well as with their advisory support in all phases of implementation of the investment project.</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86835" y="433880"/>
            <a:ext cx="6108200" cy="725349"/>
          </a:xfrm>
        </p:spPr>
        <p:txBody>
          <a:bodyPr>
            <a:normAutofit fontScale="90000"/>
          </a:bodyPr>
          <a:lstStyle/>
          <a:p>
            <a:r>
              <a:rPr lang="en-US" dirty="0" err="1" smtClean="0">
                <a:latin typeface="Book Antiqua" pitchFamily="18" charset="0"/>
              </a:rPr>
              <a:t>EaSI</a:t>
            </a:r>
            <a:r>
              <a:rPr lang="en-US" dirty="0" smtClean="0">
                <a:latin typeface="Book Antiqua" pitchFamily="18" charset="0"/>
              </a:rPr>
              <a:t> (Employment and Social Innovation) Program of the EU</a:t>
            </a:r>
            <a:endParaRPr lang="en-US" dirty="0">
              <a:latin typeface="Book Antiqua" pitchFamily="18" charset="0"/>
            </a:endParaRPr>
          </a:p>
        </p:txBody>
      </p:sp>
      <p:sp>
        <p:nvSpPr>
          <p:cNvPr id="5" name="Content Placeholder 4"/>
          <p:cNvSpPr>
            <a:spLocks noGrp="1"/>
          </p:cNvSpPr>
          <p:nvPr>
            <p:ph idx="1"/>
          </p:nvPr>
        </p:nvSpPr>
        <p:spPr>
          <a:xfrm>
            <a:off x="2586835" y="1350110"/>
            <a:ext cx="6108200" cy="3511061"/>
          </a:xfrm>
        </p:spPr>
        <p:txBody>
          <a:bodyPr>
            <a:normAutofit fontScale="70000" lnSpcReduction="20000"/>
          </a:bodyPr>
          <a:lstStyle/>
          <a:p>
            <a:r>
              <a:rPr lang="en-US" dirty="0" smtClean="0">
                <a:latin typeface="Book Antiqua" pitchFamily="18" charset="0"/>
              </a:rPr>
              <a:t>The </a:t>
            </a:r>
            <a:r>
              <a:rPr lang="en-US" dirty="0" err="1" smtClean="0">
                <a:latin typeface="Book Antiqua" pitchFamily="18" charset="0"/>
              </a:rPr>
              <a:t>EaSI</a:t>
            </a:r>
            <a:r>
              <a:rPr lang="en-US" dirty="0" smtClean="0">
                <a:latin typeface="Book Antiqua" pitchFamily="18" charset="0"/>
              </a:rPr>
              <a:t> Program for Employment and Social Innovation aims to promote quality and sustainable employment, guaranteeing adequate social security, combating social exclusion and poverty and improving working conditions. The program brings together three EU programs that are managed separately during the 2007-2013 programming period: </a:t>
            </a:r>
            <a:r>
              <a:rPr lang="en-US" b="1" dirty="0" smtClean="0">
                <a:latin typeface="Book Antiqua" pitchFamily="18" charset="0"/>
                <a:hlinkClick r:id="rId2"/>
              </a:rPr>
              <a:t>Progress</a:t>
            </a:r>
            <a:r>
              <a:rPr lang="en-US" b="1" dirty="0" smtClean="0">
                <a:latin typeface="Book Antiqua" pitchFamily="18" charset="0"/>
              </a:rPr>
              <a:t>, </a:t>
            </a:r>
            <a:r>
              <a:rPr lang="en-US" b="1" dirty="0" err="1" smtClean="0">
                <a:latin typeface="Book Antiqua" pitchFamily="18" charset="0"/>
                <a:hlinkClick r:id="rId3"/>
              </a:rPr>
              <a:t>Eures</a:t>
            </a:r>
            <a:r>
              <a:rPr lang="en-US" b="1" dirty="0" smtClean="0">
                <a:latin typeface="Book Antiqua" pitchFamily="18" charset="0"/>
              </a:rPr>
              <a:t> </a:t>
            </a:r>
            <a:r>
              <a:rPr lang="en-US" dirty="0" smtClean="0">
                <a:latin typeface="Book Antiqua" pitchFamily="18" charset="0"/>
              </a:rPr>
              <a:t>and </a:t>
            </a:r>
            <a:r>
              <a:rPr lang="en-US" b="1" dirty="0" smtClean="0">
                <a:latin typeface="Book Antiqua" pitchFamily="18" charset="0"/>
                <a:hlinkClick r:id="rId4"/>
              </a:rPr>
              <a:t>Progress Microfinance Facility</a:t>
            </a:r>
            <a:r>
              <a:rPr lang="en-US" dirty="0" smtClean="0">
                <a:latin typeface="Book Antiqua" pitchFamily="18" charset="0"/>
              </a:rPr>
              <a:t>, which are the three pillars of </a:t>
            </a:r>
            <a:r>
              <a:rPr lang="en-US" dirty="0" err="1" smtClean="0">
                <a:latin typeface="Book Antiqua" pitchFamily="18" charset="0"/>
              </a:rPr>
              <a:t>EaSI</a:t>
            </a:r>
            <a:r>
              <a:rPr lang="en-US" dirty="0" smtClean="0">
                <a:latin typeface="Book Antiqua" pitchFamily="18" charset="0"/>
              </a:rPr>
              <a:t>. The third pillar concerns only access to microfinance and social entrepreneurship and accounts for 21% of the total </a:t>
            </a:r>
            <a:r>
              <a:rPr lang="en-US" dirty="0" err="1" smtClean="0">
                <a:latin typeface="Book Antiqua" pitchFamily="18" charset="0"/>
              </a:rPr>
              <a:t>EaSI</a:t>
            </a:r>
            <a:r>
              <a:rPr lang="en-US" dirty="0" smtClean="0">
                <a:latin typeface="Book Antiqua" pitchFamily="18" charset="0"/>
              </a:rPr>
              <a:t> budget.</a:t>
            </a:r>
          </a:p>
          <a:p>
            <a:pPr>
              <a:buNone/>
            </a:pPr>
            <a:endParaRPr lang="en-US" dirty="0"/>
          </a:p>
        </p:txBody>
      </p:sp>
    </p:spTree>
    <p:extLst>
      <p:ext uri="{BB962C8B-B14F-4D97-AF65-F5344CB8AC3E}">
        <p14:creationId xmlns:p14="http://schemas.microsoft.com/office/powerpoint/2010/main" xmlns="" val="1101633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a:bodyPr>
          <a:lstStyle/>
          <a:p>
            <a:r>
              <a:rPr lang="en-US" b="1" dirty="0" smtClean="0">
                <a:latin typeface="Book Antiqua" pitchFamily="18" charset="0"/>
              </a:rPr>
              <a:t>Creative Europe Program</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latin typeface="Book Antiqua" pitchFamily="18" charset="0"/>
              </a:rPr>
              <a:t>In the context of limited access to finance for businesses in the cultural and artistic sectors, the European Commission's Creative Europe (2014-2020) program has earmarked EUR 121 million in a financial mechanism acting as intermediary insurance for financial intermediaries. The program is expected to provide loans and other financial products worth 600 million </a:t>
            </a:r>
            <a:r>
              <a:rPr lang="en-US" dirty="0" err="1" smtClean="0">
                <a:latin typeface="Book Antiqua" pitchFamily="18" charset="0"/>
              </a:rPr>
              <a:t>euros</a:t>
            </a:r>
            <a:r>
              <a:rPr lang="en-US" dirty="0" smtClean="0">
                <a:latin typeface="Book Antiqua" pitchFamily="18" charset="0"/>
              </a:rPr>
              <a:t> to businesses active in the fields of culture and arts.</a:t>
            </a:r>
          </a:p>
          <a:p>
            <a:pPr algn="just"/>
            <a:r>
              <a:rPr lang="en-US" dirty="0" smtClean="0">
                <a:latin typeface="Book Antiqua" pitchFamily="18" charset="0"/>
              </a:rPr>
              <a:t>The European Commission's Creative Europe Program (2014-2020) set up the Financial and Cultural Sectors Guarantee Facility (CCS GF), which is focused on private SMEs and public bodies activated in the cultural and creative industries such as libraries, museums, publications (newspapers, magazines, etc.), artistic creation, fashion design, industrial design, architectural design years old building, performing arts, film and television business, developing video games, music production, television and radio programs, etc.</a:t>
            </a:r>
          </a:p>
          <a:p>
            <a:pPr algn="just"/>
            <a:endParaRPr lang="en-US" dirty="0" smtClean="0">
              <a:latin typeface="Book Antiqua" pitchFamily="18" charset="0"/>
            </a:endParaRP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Bilateral Trade Greece-Bulgaria</a:t>
            </a:r>
            <a:endParaRPr lang="en-US" dirty="0">
              <a:latin typeface="Book Antiqua" pitchFamily="18" charset="0"/>
            </a:endParaRPr>
          </a:p>
        </p:txBody>
      </p:sp>
      <p:sp>
        <p:nvSpPr>
          <p:cNvPr id="3" name="Content Placeholder 2"/>
          <p:cNvSpPr>
            <a:spLocks noGrp="1"/>
          </p:cNvSpPr>
          <p:nvPr>
            <p:ph idx="1"/>
          </p:nvPr>
        </p:nvSpPr>
        <p:spPr>
          <a:xfrm>
            <a:off x="296260" y="1197404"/>
            <a:ext cx="8704185" cy="3817625"/>
          </a:xfrm>
        </p:spPr>
        <p:txBody>
          <a:bodyPr>
            <a:normAutofit fontScale="62500" lnSpcReduction="20000"/>
          </a:bodyPr>
          <a:lstStyle/>
          <a:p>
            <a:r>
              <a:rPr lang="en-US" b="1" dirty="0" smtClean="0">
                <a:latin typeface="Book Antiqua" pitchFamily="18" charset="0"/>
              </a:rPr>
              <a:t>Greece's exports to Bulgaria </a:t>
            </a:r>
            <a:r>
              <a:rPr lang="en-US" dirty="0" smtClean="0">
                <a:latin typeface="Book Antiqua" pitchFamily="18" charset="0"/>
              </a:rPr>
              <a:t>in 2023 amounted to</a:t>
            </a:r>
            <a:r>
              <a:rPr lang="en-US" b="1" dirty="0" smtClean="0">
                <a:latin typeface="Book Antiqua" pitchFamily="18" charset="0"/>
              </a:rPr>
              <a:t> 3.46 billion </a:t>
            </a:r>
            <a:r>
              <a:rPr lang="en-US" b="1" dirty="0" err="1" smtClean="0">
                <a:latin typeface="Book Antiqua" pitchFamily="18" charset="0"/>
              </a:rPr>
              <a:t>euros</a:t>
            </a:r>
            <a:r>
              <a:rPr lang="en-US" dirty="0" smtClean="0">
                <a:latin typeface="Book Antiqua" pitchFamily="18" charset="0"/>
              </a:rPr>
              <a:t>. Accordingly, </a:t>
            </a:r>
            <a:r>
              <a:rPr lang="en-US" b="1" dirty="0" smtClean="0">
                <a:latin typeface="Book Antiqua" pitchFamily="18" charset="0"/>
              </a:rPr>
              <a:t>Greece's imports from Bulgaria </a:t>
            </a:r>
            <a:r>
              <a:rPr lang="en-US" dirty="0" smtClean="0">
                <a:latin typeface="Book Antiqua" pitchFamily="18" charset="0"/>
              </a:rPr>
              <a:t>amounted to </a:t>
            </a:r>
            <a:r>
              <a:rPr lang="en-US" b="1" dirty="0" smtClean="0">
                <a:latin typeface="Book Antiqua" pitchFamily="18" charset="0"/>
              </a:rPr>
              <a:t>2.8 billion </a:t>
            </a:r>
            <a:r>
              <a:rPr lang="en-US" b="1" dirty="0" err="1" smtClean="0">
                <a:latin typeface="Book Antiqua" pitchFamily="18" charset="0"/>
              </a:rPr>
              <a:t>euros</a:t>
            </a:r>
            <a:r>
              <a:rPr lang="en-US" b="1" dirty="0" smtClean="0">
                <a:latin typeface="Book Antiqua" pitchFamily="18" charset="0"/>
              </a:rPr>
              <a:t>. </a:t>
            </a:r>
          </a:p>
          <a:p>
            <a:r>
              <a:rPr lang="en-US" dirty="0" smtClean="0">
                <a:latin typeface="Book Antiqua" pitchFamily="18" charset="0"/>
              </a:rPr>
              <a:t>The main exported Greek products to Bulgaria in the year 2023 (ELSTAT data), were the following: Petroleum gases and other gaseous hydrocarbons, Semiconductor devices, Waste and scrap from copper, Oils from petroleum or from bituminous minerals, Polymers of propylene or other olefins, in primary forms, tobacco products, plastic toys, aluminum ingots, fresh tomatoes and strawberries, beer, table olives, ready-made cotton garments and paper products. </a:t>
            </a:r>
          </a:p>
          <a:p>
            <a:r>
              <a:rPr lang="en-US" dirty="0" smtClean="0">
                <a:latin typeface="Book Antiqua" pitchFamily="18" charset="0"/>
              </a:rPr>
              <a:t>Accordingly, Greece's imports from Bulgaria were concentrated, during the same period, in the following product categories: electricity, agricultural products (mainly cereals and sunflower oil), fossil fuels and oils, lead and zinc products, sugar, aluminum scrap , plastic products and ethyl alcohol.</a:t>
            </a:r>
            <a:endParaRPr lang="en-US" dirty="0">
              <a:latin typeface="Book Antiqua"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59785" y="2724455"/>
            <a:ext cx="7177135" cy="1068936"/>
          </a:xfrm>
        </p:spPr>
        <p:txBody>
          <a:bodyPr>
            <a:normAutofit fontScale="90000"/>
          </a:bodyPr>
          <a:lstStyle/>
          <a:p>
            <a:r>
              <a:rPr lang="en-US" dirty="0" smtClean="0">
                <a:latin typeface="Book Antiqua" pitchFamily="18" charset="0"/>
              </a:rPr>
              <a:t>Thank you very much for your attention</a:t>
            </a:r>
            <a:endParaRPr lang="en-US" dirty="0">
              <a:latin typeface="Book Antiqua" pitchFamily="18" charset="0"/>
            </a:endParaRPr>
          </a:p>
        </p:txBody>
      </p:sp>
      <p:sp>
        <p:nvSpPr>
          <p:cNvPr id="5" name="Subtitle 4"/>
          <p:cNvSpPr>
            <a:spLocks noGrp="1"/>
          </p:cNvSpPr>
          <p:nvPr>
            <p:ph type="subTitle" idx="1"/>
          </p:nvPr>
        </p:nvSpPr>
        <p:spPr/>
        <p:txBody>
          <a:bodyPr>
            <a:normAutofit fontScale="55000" lnSpcReduction="20000"/>
          </a:bodyPr>
          <a:lstStyle/>
          <a:p>
            <a:pPr marL="12700">
              <a:lnSpc>
                <a:spcPct val="100000"/>
              </a:lnSpc>
              <a:spcBef>
                <a:spcPts val="95"/>
              </a:spcBef>
            </a:pPr>
            <a:r>
              <a:rPr lang="en-US" u="sng" dirty="0" smtClean="0">
                <a:latin typeface="Book Antiqua" pitchFamily="18" charset="0"/>
                <a:cs typeface="Calibri"/>
                <a:hlinkClick r:id="rId3"/>
              </a:rPr>
              <a:t>ecocom-sofia@mfa.gr</a:t>
            </a:r>
            <a:endParaRPr lang="en-US" u="sng" dirty="0" smtClean="0">
              <a:latin typeface="Book Antiqua" pitchFamily="18" charset="0"/>
              <a:cs typeface="Calibri"/>
            </a:endParaRPr>
          </a:p>
          <a:p>
            <a:pPr marL="12700">
              <a:lnSpc>
                <a:spcPct val="100000"/>
              </a:lnSpc>
              <a:spcBef>
                <a:spcPts val="95"/>
              </a:spcBef>
            </a:pPr>
            <a:endParaRPr lang="en-US" dirty="0" smtClean="0">
              <a:latin typeface="Book Antiqua" pitchFamily="18" charset="0"/>
              <a:cs typeface="Calibri"/>
            </a:endParaRPr>
          </a:p>
          <a:p>
            <a:pPr marL="12700">
              <a:lnSpc>
                <a:spcPct val="100000"/>
              </a:lnSpc>
              <a:spcBef>
                <a:spcPts val="95"/>
              </a:spcBef>
            </a:pPr>
            <a:r>
              <a:rPr lang="en-US" dirty="0" smtClean="0">
                <a:latin typeface="Book Antiqua" pitchFamily="18" charset="0"/>
                <a:cs typeface="Calibri"/>
                <a:hlinkClick r:id="rId4"/>
              </a:rPr>
              <a:t>https://agora.mfa.gr/ta-grafeia-oikonomikon-emporikon-upotheseon/office/820</a:t>
            </a:r>
            <a:r>
              <a:rPr lang="en-US" dirty="0" smtClean="0">
                <a:latin typeface="Book Antiqua" pitchFamily="18" charset="0"/>
                <a:cs typeface="Calibri"/>
              </a:rPr>
              <a:t> </a:t>
            </a:r>
          </a:p>
          <a:p>
            <a:endParaRPr lang="en-US" dirty="0"/>
          </a:p>
        </p:txBody>
      </p:sp>
      <p:pic>
        <p:nvPicPr>
          <p:cNvPr id="6" name="Εικόνα 6">
            <a:extLst>
              <a:ext uri="{FF2B5EF4-FFF2-40B4-BE49-F238E27FC236}">
                <a16:creationId xmlns:a16="http://schemas.microsoft.com/office/drawing/2014/main" xmlns="" id="{D75CECA4-2CEF-D7B7-4A7A-4A68C32B5B61}"/>
              </a:ext>
            </a:extLst>
          </p:cNvPr>
          <p:cNvPicPr>
            <a:picLocks noChangeAspect="1"/>
          </p:cNvPicPr>
          <p:nvPr/>
        </p:nvPicPr>
        <p:blipFill>
          <a:blip r:embed="rId5" cstate="print"/>
          <a:stretch>
            <a:fillRect/>
          </a:stretch>
        </p:blipFill>
        <p:spPr>
          <a:xfrm>
            <a:off x="7320690" y="1655520"/>
            <a:ext cx="1663565" cy="1160104"/>
          </a:xfrm>
          <a:prstGeom prst="rect">
            <a:avLst/>
          </a:prstGeom>
          <a:effectLst>
            <a:glow rad="63500">
              <a:schemeClr val="accent1">
                <a:satMod val="175000"/>
                <a:alpha val="40000"/>
              </a:schemeClr>
            </a:glow>
          </a:effectLst>
        </p:spPr>
      </p:pic>
    </p:spTree>
    <p:extLst>
      <p:ext uri="{BB962C8B-B14F-4D97-AF65-F5344CB8AC3E}">
        <p14:creationId xmlns:p14="http://schemas.microsoft.com/office/powerpoint/2010/main" xmlns="" val="109100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FDI in Bulgaria</a:t>
            </a:r>
            <a:endParaRPr lang="en-US" dirty="0">
              <a:latin typeface="Book Antiqua"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Book Antiqua" pitchFamily="18" charset="0"/>
              </a:rPr>
              <a:t>Foreign Direct Investment flows in Bulgaria amounted to 3 billion 619 million € in 2023. The composition of FDI by country in 2023 suggests that the largest Foreign Direct Investments were attracted by Switzerland (804 million €), Austria (458 million €) and the Netherlands (€438 million).</a:t>
            </a:r>
          </a:p>
          <a:p>
            <a:r>
              <a:rPr lang="en-US" dirty="0" smtClean="0">
                <a:latin typeface="Book Antiqua" pitchFamily="18" charset="0"/>
              </a:rPr>
              <a:t>The financial and insurance sector attracted about 42% in 2023 and the manufacturing sector 37% of FDI flows.</a:t>
            </a:r>
            <a:endParaRPr lang="en-US" dirty="0">
              <a:latin typeface="Book Antiqu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FDI Bulgaria-Greece</a:t>
            </a:r>
            <a:endParaRPr lang="en-US" dirty="0">
              <a:latin typeface="Book Antiqua" pitchFamily="18" charset="0"/>
            </a:endParaRPr>
          </a:p>
        </p:txBody>
      </p:sp>
      <p:sp>
        <p:nvSpPr>
          <p:cNvPr id="3" name="Content Placeholder 2"/>
          <p:cNvSpPr>
            <a:spLocks noGrp="1"/>
          </p:cNvSpPr>
          <p:nvPr>
            <p:ph idx="1"/>
          </p:nvPr>
        </p:nvSpPr>
        <p:spPr>
          <a:xfrm>
            <a:off x="296260" y="1197406"/>
            <a:ext cx="8704185" cy="3946094"/>
          </a:xfrm>
        </p:spPr>
        <p:txBody>
          <a:bodyPr>
            <a:normAutofit fontScale="70000" lnSpcReduction="20000"/>
          </a:bodyPr>
          <a:lstStyle/>
          <a:p>
            <a:pPr algn="just"/>
            <a:r>
              <a:rPr lang="en-US" dirty="0" smtClean="0">
                <a:latin typeface="Book Antiqua" pitchFamily="18" charset="0"/>
              </a:rPr>
              <a:t>Bulgaria is now a strategic economic partner of Greece in the Balkans and an attractive investment destination - initially for small and medium - and then for large and multinational Greek companies and groups. </a:t>
            </a:r>
          </a:p>
          <a:p>
            <a:pPr algn="just"/>
            <a:r>
              <a:rPr lang="en-US" dirty="0" smtClean="0">
                <a:latin typeface="Book Antiqua" pitchFamily="18" charset="0"/>
              </a:rPr>
              <a:t>Greek entrepreneurship is estimated to contribute to the growth of the domestic GDP, with a share of around 5% of the total stock of FDI, contributing to the creation of thousands of jobs and strengthening the economic development and stability of the host country. </a:t>
            </a:r>
          </a:p>
          <a:p>
            <a:pPr algn="just"/>
            <a:r>
              <a:rPr lang="en-US" dirty="0" smtClean="0">
                <a:latin typeface="Book Antiqua" pitchFamily="18" charset="0"/>
              </a:rPr>
              <a:t>In the general ranking of foreign investors in Bulgaria, </a:t>
            </a:r>
            <a:r>
              <a:rPr lang="en-US" b="1" dirty="0" smtClean="0">
                <a:latin typeface="Book Antiqua" pitchFamily="18" charset="0"/>
              </a:rPr>
              <a:t>Greece is in fifth place</a:t>
            </a:r>
            <a:r>
              <a:rPr lang="en-US" dirty="0" smtClean="0">
                <a:latin typeface="Book Antiqua" pitchFamily="18" charset="0"/>
              </a:rPr>
              <a:t>, with an FDI stock in December 2023 of €3.57 billion, below the Netherlands, Austria, Germany and Switzerland. For many years our country held the third place among the most important investors in Bulgaria. </a:t>
            </a:r>
            <a:endParaRPr lang="en-US" dirty="0">
              <a:latin typeface="Book Antiqu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FDI Bulgaria-Greece (II)</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smtClean="0"/>
          </a:p>
          <a:p>
            <a:pPr algn="just"/>
            <a:r>
              <a:rPr lang="en-US" dirty="0" smtClean="0">
                <a:latin typeface="Book Antiqua" pitchFamily="18" charset="0"/>
              </a:rPr>
              <a:t>Regarding the flows for 2023, Greece is in 16th place with €60.9 million, showing a significant improvement in relation to 2022, where disinvestment of €22.2 million was observed. </a:t>
            </a:r>
          </a:p>
          <a:p>
            <a:pPr algn="just"/>
            <a:r>
              <a:rPr lang="en-US" dirty="0" smtClean="0">
                <a:latin typeface="Book Antiqua" pitchFamily="18" charset="0"/>
              </a:rPr>
              <a:t>In recent years, there has been a progressive increase in Bulgarian FDI to our country, which is mainly connected to the fact of the significant increase observed in the purchase of real estate (especially country houses) in Northern Greece (focused on the areas of </a:t>
            </a:r>
            <a:r>
              <a:rPr lang="en-US" dirty="0" err="1" smtClean="0">
                <a:latin typeface="Book Antiqua" pitchFamily="18" charset="0"/>
              </a:rPr>
              <a:t>Kavala</a:t>
            </a:r>
            <a:r>
              <a:rPr lang="en-US" dirty="0" smtClean="0">
                <a:latin typeface="Book Antiqua" pitchFamily="18" charset="0"/>
              </a:rPr>
              <a:t> and </a:t>
            </a:r>
            <a:r>
              <a:rPr lang="en-US" dirty="0" err="1" smtClean="0">
                <a:latin typeface="Book Antiqua" pitchFamily="18" charset="0"/>
              </a:rPr>
              <a:t>Halkidiki</a:t>
            </a:r>
            <a:r>
              <a:rPr lang="en-US" dirty="0" smtClean="0">
                <a:latin typeface="Book Antiqua" pitchFamily="18" charset="0"/>
              </a:rPr>
              <a:t>) by Bulgarian citizens as well as in Bulgarian investments in the tourism and hotel industry in Greece. There is also strong interest from the Bulgarian side for investments in the Greek energy and insurance sector.</a:t>
            </a:r>
            <a:endParaRPr lang="en-US" dirty="0">
              <a:latin typeface="Book Antiqu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586585"/>
            <a:ext cx="8246070" cy="916230"/>
          </a:xfrm>
        </p:spPr>
        <p:txBody>
          <a:bodyPr>
            <a:normAutofit fontScale="90000"/>
          </a:bodyPr>
          <a:lstStyle/>
          <a:p>
            <a:r>
              <a:rPr lang="en-US" dirty="0" smtClean="0">
                <a:latin typeface="Book Antiqua" pitchFamily="18" charset="0"/>
              </a:rPr>
              <a:t>Small and Medium Enterprises (SMEs) in Greece</a:t>
            </a:r>
            <a:endParaRPr lang="en-US" dirty="0"/>
          </a:p>
        </p:txBody>
      </p:sp>
      <p:sp>
        <p:nvSpPr>
          <p:cNvPr id="3" name="Content Placeholder 2"/>
          <p:cNvSpPr>
            <a:spLocks noGrp="1"/>
          </p:cNvSpPr>
          <p:nvPr>
            <p:ph idx="1"/>
          </p:nvPr>
        </p:nvSpPr>
        <p:spPr>
          <a:xfrm>
            <a:off x="448965" y="1502814"/>
            <a:ext cx="8551480" cy="3512215"/>
          </a:xfrm>
        </p:spPr>
        <p:txBody>
          <a:bodyPr>
            <a:normAutofit fontScale="47500" lnSpcReduction="20000"/>
          </a:bodyPr>
          <a:lstStyle/>
          <a:p>
            <a:pPr algn="just"/>
            <a:r>
              <a:rPr lang="en-US" dirty="0" smtClean="0">
                <a:latin typeface="Book Antiqua" pitchFamily="18" charset="0"/>
              </a:rPr>
              <a:t>Small and Medium Enterprises (SMEs) in Greece represent 99,9% of the total private sector of the country which is slightly higher than the EU27 average in 2012 (99,8%, Source: </a:t>
            </a:r>
            <a:r>
              <a:rPr lang="en-US" dirty="0" err="1" smtClean="0">
                <a:latin typeface="Book Antiqua" pitchFamily="18" charset="0"/>
              </a:rPr>
              <a:t>Eurostat</a:t>
            </a:r>
            <a:r>
              <a:rPr lang="en-US" dirty="0" smtClean="0">
                <a:latin typeface="Book Antiqua" pitchFamily="18" charset="0"/>
              </a:rPr>
              <a:t>). More specifically, micro enterprises (1-5 employees and below €1mil. revenues) represent 96,6% of the private sector and 56% of the total employment of the Greek economy. In those terms, </a:t>
            </a:r>
            <a:r>
              <a:rPr lang="en-US" b="1" dirty="0" smtClean="0">
                <a:latin typeface="Book Antiqua" pitchFamily="18" charset="0"/>
              </a:rPr>
              <a:t>SMEs are the most significant part of the Greek and European economy</a:t>
            </a:r>
            <a:r>
              <a:rPr lang="en-US" dirty="0" smtClean="0">
                <a:latin typeface="Book Antiqua" pitchFamily="18" charset="0"/>
              </a:rPr>
              <a:t>, affecting directly both the financial and the social aspects of economic life.</a:t>
            </a:r>
          </a:p>
          <a:p>
            <a:pPr algn="just"/>
            <a:r>
              <a:rPr lang="en-US" dirty="0" smtClean="0">
                <a:latin typeface="Book Antiqua" pitchFamily="18" charset="0"/>
              </a:rPr>
              <a:t>During the last five years </a:t>
            </a:r>
            <a:r>
              <a:rPr lang="en-US" b="1" dirty="0" smtClean="0">
                <a:latin typeface="Book Antiqua" pitchFamily="18" charset="0"/>
              </a:rPr>
              <a:t>SMEs in Greece faced several negative trends as a result of the continued economic recession</a:t>
            </a:r>
            <a:r>
              <a:rPr lang="en-US" dirty="0" smtClean="0">
                <a:latin typeface="Book Antiqua" pitchFamily="18" charset="0"/>
              </a:rPr>
              <a:t>. The radical restructuring of the market shares in most sectors, the reduced demand due to lower purchasing power, the lack of liquidity which becomes worse due to the inability of the banking system to support it, the continuous and increasing exit from the market of a large number of enterprises, and the rapid deterioration of employment rates are some of the direct and visible results.</a:t>
            </a:r>
          </a:p>
          <a:p>
            <a:pPr algn="just"/>
            <a:r>
              <a:rPr lang="en-US" dirty="0" smtClean="0">
                <a:latin typeface="Book Antiqua" pitchFamily="18" charset="0"/>
              </a:rPr>
              <a:t>After this long period of struggle, </a:t>
            </a:r>
            <a:r>
              <a:rPr lang="en-US" b="1" dirty="0" smtClean="0">
                <a:latin typeface="Book Antiqua" pitchFamily="18" charset="0"/>
              </a:rPr>
              <a:t>Greek SMEs are now trying to adopt new business models and development paths</a:t>
            </a:r>
            <a:r>
              <a:rPr lang="en-US" dirty="0" smtClean="0">
                <a:latin typeface="Book Antiqua" pitchFamily="18" charset="0"/>
              </a:rPr>
              <a:t>. In this new effort, SMEs have to face several challenges which in turn create multiple needs for consulting support. The main challenges are:</a:t>
            </a:r>
          </a:p>
          <a:p>
            <a:pPr algn="just"/>
            <a:r>
              <a:rPr lang="en-US" dirty="0" smtClean="0">
                <a:latin typeface="Book Antiqua" pitchFamily="18" charset="0"/>
              </a:rPr>
              <a:t>Reduced competitiveness due to high operating costs and low adaptation to technological developments.</a:t>
            </a:r>
          </a:p>
          <a:p>
            <a:pPr algn="just"/>
            <a:r>
              <a:rPr lang="en-US" dirty="0" smtClean="0">
                <a:latin typeface="Book Antiqua" pitchFamily="18" charset="0"/>
              </a:rPr>
              <a:t>Organization of production and marketing activities based on outdated business models, with low use of ICT and lack of investment in R&amp;D.</a:t>
            </a:r>
          </a:p>
          <a:p>
            <a:pPr algn="just"/>
            <a:r>
              <a:rPr lang="en-US" dirty="0" smtClean="0">
                <a:latin typeface="Book Antiqua" pitchFamily="18" charset="0"/>
              </a:rPr>
              <a:t>Inability to approach the financial system because of the crisis’ intensity and the poor banking sector performance.</a:t>
            </a:r>
          </a:p>
          <a:p>
            <a:pPr algn="just"/>
            <a:r>
              <a:rPr lang="en-US" dirty="0" smtClean="0">
                <a:latin typeface="Book Antiqua" pitchFamily="18" charset="0"/>
              </a:rPr>
              <a:t>Low adaptation capacity to business initiatives of high added value and high future demand.</a:t>
            </a: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a:r>
              <a:rPr lang="en-US" dirty="0" smtClean="0">
                <a:latin typeface="Book Antiqua" pitchFamily="18" charset="0"/>
              </a:rPr>
              <a:t>In 2022, SMEs in Greece continued their recovery, with SME valued added growing by 7.6% and SME employment increasing by 5.1%. However, as value added growth is not adjusted for inflation, in the high-inflation environment of 2022, growth in real terms has been lower.</a:t>
            </a:r>
          </a:p>
          <a:p>
            <a:pPr algn="just"/>
            <a:r>
              <a:rPr lang="en-US" dirty="0" smtClean="0">
                <a:latin typeface="Book Antiqua" pitchFamily="18" charset="0"/>
              </a:rPr>
              <a:t>The Retail ecosystem declined in SME employment both in 2021 and 2022, by 4.5% and 4.2%, respectively. However, SME value added in this industrial ecosystem increased by 10.0 % in 2022, following significant growth of 18.2 % also in 2021. </a:t>
            </a:r>
          </a:p>
          <a:p>
            <a:pPr algn="just"/>
            <a:r>
              <a:rPr lang="en-US" dirty="0" smtClean="0">
                <a:latin typeface="Book Antiqua" pitchFamily="18" charset="0"/>
              </a:rPr>
              <a:t> In 2023, it is expected that SME value added and SME employment in Greece will continue to grow by 8.9% and 2.1%, respectively. </a:t>
            </a:r>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86835" y="433880"/>
            <a:ext cx="6108200" cy="725349"/>
          </a:xfrm>
        </p:spPr>
        <p:txBody>
          <a:bodyPr>
            <a:normAutofit fontScale="90000"/>
          </a:bodyPr>
          <a:lstStyle/>
          <a:p>
            <a:r>
              <a:rPr lang="en-US" dirty="0" smtClean="0">
                <a:latin typeface="Book Antiqua" pitchFamily="18" charset="0"/>
              </a:rPr>
              <a:t>SME related strengths in Greece</a:t>
            </a:r>
            <a:endParaRPr lang="en-US" dirty="0">
              <a:latin typeface="Book Antiqua" pitchFamily="18" charset="0"/>
            </a:endParaRPr>
          </a:p>
        </p:txBody>
      </p:sp>
      <p:sp>
        <p:nvSpPr>
          <p:cNvPr id="5" name="Content Placeholder 4"/>
          <p:cNvSpPr>
            <a:spLocks noGrp="1"/>
          </p:cNvSpPr>
          <p:nvPr>
            <p:ph idx="1"/>
          </p:nvPr>
        </p:nvSpPr>
        <p:spPr>
          <a:xfrm>
            <a:off x="2586835" y="1350110"/>
            <a:ext cx="6108200" cy="3511061"/>
          </a:xfrm>
        </p:spPr>
        <p:txBody>
          <a:bodyPr>
            <a:normAutofit fontScale="55000" lnSpcReduction="20000"/>
          </a:bodyPr>
          <a:lstStyle/>
          <a:p>
            <a:pPr algn="just"/>
            <a:r>
              <a:rPr lang="en-US" dirty="0" smtClean="0">
                <a:latin typeface="Book Antiqua" pitchFamily="18" charset="0"/>
              </a:rPr>
              <a:t>Innovation: Greece is a moderate innovator with performance below the average of moderate innovators but increasing (24%) at a rate higher than the EU (9.9%). SME product and process innovators score higher than the EU average, and innovative SMEs collaborate better than in other EU countries. (Innovation scoreboard 2022)</a:t>
            </a:r>
          </a:p>
          <a:p>
            <a:pPr algn="just"/>
            <a:r>
              <a:rPr lang="en-US" dirty="0" smtClean="0">
                <a:latin typeface="Book Antiqua" pitchFamily="18" charset="0"/>
              </a:rPr>
              <a:t> Circular economy: Greece has adopted strong measures to support SMEs developing circular economy. This goes from significant deductions for tax purposes of SME expenses for green economy and digitization investments to information provided to help SMEs access finance for circular economy.</a:t>
            </a:r>
          </a:p>
          <a:p>
            <a:pPr algn="just"/>
            <a:r>
              <a:rPr lang="en-US" dirty="0" smtClean="0">
                <a:latin typeface="Book Antiqua" pitchFamily="18" charset="0"/>
              </a:rPr>
              <a:t> The cost of starting a business in Greece is relatively low compared to the rest of the EU, as well as the cost of resolving insolvency. (SME and Entrepreneurship Outlook, OECD 2021)</a:t>
            </a:r>
          </a:p>
          <a:p>
            <a:endParaRPr lang="en-US" dirty="0"/>
          </a:p>
        </p:txBody>
      </p:sp>
    </p:spTree>
    <p:extLst>
      <p:ext uri="{BB962C8B-B14F-4D97-AF65-F5344CB8AC3E}">
        <p14:creationId xmlns:p14="http://schemas.microsoft.com/office/powerpoint/2010/main" xmlns="" val="1101633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86835" y="433880"/>
            <a:ext cx="6108200" cy="725349"/>
          </a:xfrm>
        </p:spPr>
        <p:txBody>
          <a:bodyPr>
            <a:normAutofit fontScale="90000"/>
          </a:bodyPr>
          <a:lstStyle/>
          <a:p>
            <a:r>
              <a:rPr lang="en-US" dirty="0" smtClean="0">
                <a:latin typeface="Book Antiqua" pitchFamily="18" charset="0"/>
              </a:rPr>
              <a:t>SME related challenges in Greece</a:t>
            </a:r>
            <a:endParaRPr lang="en-US" dirty="0">
              <a:latin typeface="Book Antiqua" pitchFamily="18" charset="0"/>
            </a:endParaRPr>
          </a:p>
        </p:txBody>
      </p:sp>
      <p:sp>
        <p:nvSpPr>
          <p:cNvPr id="5" name="Content Placeholder 4"/>
          <p:cNvSpPr>
            <a:spLocks noGrp="1"/>
          </p:cNvSpPr>
          <p:nvPr>
            <p:ph idx="1"/>
          </p:nvPr>
        </p:nvSpPr>
        <p:spPr>
          <a:xfrm>
            <a:off x="2586835" y="1350110"/>
            <a:ext cx="6108200" cy="3511061"/>
          </a:xfrm>
        </p:spPr>
        <p:txBody>
          <a:bodyPr>
            <a:normAutofit fontScale="55000" lnSpcReduction="20000"/>
          </a:bodyPr>
          <a:lstStyle/>
          <a:p>
            <a:pPr algn="just"/>
            <a:r>
              <a:rPr lang="en-US" dirty="0" smtClean="0">
                <a:latin typeface="Book Antiqua" pitchFamily="18" charset="0"/>
              </a:rPr>
              <a:t>Business environment is still challenging for SMEs as 54% of firms report business regulation as major obstacle, which is well above the EU average of 28% (EIBIS 2022).</a:t>
            </a:r>
          </a:p>
          <a:p>
            <a:pPr algn="just"/>
            <a:r>
              <a:rPr lang="en-US" dirty="0" smtClean="0">
                <a:latin typeface="Book Antiqua" pitchFamily="18" charset="0"/>
              </a:rPr>
              <a:t> </a:t>
            </a:r>
            <a:r>
              <a:rPr lang="en-US" dirty="0" err="1" smtClean="0">
                <a:latin typeface="Book Antiqua" pitchFamily="18" charset="0"/>
              </a:rPr>
              <a:t>Digitalisation</a:t>
            </a:r>
            <a:r>
              <a:rPr lang="en-US" dirty="0" smtClean="0">
                <a:latin typeface="Book Antiqua" pitchFamily="18" charset="0"/>
              </a:rPr>
              <a:t> of SMEs is still below average (according to DESI 2022) with 39% of SMEs </a:t>
            </a:r>
            <a:r>
              <a:rPr lang="en-US" dirty="0" err="1" smtClean="0">
                <a:latin typeface="Book Antiqua" pitchFamily="18" charset="0"/>
              </a:rPr>
              <a:t>vs</a:t>
            </a:r>
            <a:r>
              <a:rPr lang="en-US" dirty="0" smtClean="0">
                <a:latin typeface="Book Antiqua" pitchFamily="18" charset="0"/>
              </a:rPr>
              <a:t> 55% in the EU having at least a basis level of digital intensity and 17% </a:t>
            </a:r>
            <a:r>
              <a:rPr lang="en-US" dirty="0" err="1" smtClean="0">
                <a:latin typeface="Book Antiqua" pitchFamily="18" charset="0"/>
              </a:rPr>
              <a:t>vs</a:t>
            </a:r>
            <a:r>
              <a:rPr lang="en-US" dirty="0" smtClean="0">
                <a:latin typeface="Book Antiqua" pitchFamily="18" charset="0"/>
              </a:rPr>
              <a:t> the EU average of 34% using cloud.</a:t>
            </a:r>
          </a:p>
          <a:p>
            <a:pPr algn="just"/>
            <a:r>
              <a:rPr lang="en-US" dirty="0" smtClean="0">
                <a:latin typeface="Book Antiqua" pitchFamily="18" charset="0"/>
              </a:rPr>
              <a:t> Low business dynamism of Greek enterprises is correlated with a very low churn rate (as per </a:t>
            </a:r>
            <a:r>
              <a:rPr lang="en-US" dirty="0" err="1" smtClean="0">
                <a:latin typeface="Book Antiqua" pitchFamily="18" charset="0"/>
              </a:rPr>
              <a:t>Eurostat</a:t>
            </a:r>
            <a:r>
              <a:rPr lang="en-US" dirty="0" smtClean="0">
                <a:latin typeface="Book Antiqua" pitchFamily="18" charset="0"/>
              </a:rPr>
              <a:t> and OECD data) - which is the sum of birth and death rates of enterprises, providing a measure of how frequently new firms are created and existing enterprises close down - especially in the Greek accommodation and food services sector, </a:t>
            </a:r>
            <a:r>
              <a:rPr lang="en-US" dirty="0" err="1" smtClean="0">
                <a:latin typeface="Book Antiqua" pitchFamily="18" charset="0"/>
              </a:rPr>
              <a:t>inwhich</a:t>
            </a:r>
            <a:r>
              <a:rPr lang="en-US" dirty="0" smtClean="0">
                <a:latin typeface="Book Antiqua" pitchFamily="18" charset="0"/>
              </a:rPr>
              <a:t> the share of SMEs is particularly high.</a:t>
            </a:r>
          </a:p>
          <a:p>
            <a:endParaRPr lang="en-US" dirty="0"/>
          </a:p>
        </p:txBody>
      </p:sp>
    </p:spTree>
    <p:extLst>
      <p:ext uri="{BB962C8B-B14F-4D97-AF65-F5344CB8AC3E}">
        <p14:creationId xmlns:p14="http://schemas.microsoft.com/office/powerpoint/2010/main" xmlns="" val="1101633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2623</Words>
  <Application>Microsoft Office PowerPoint</Application>
  <PresentationFormat>On-screen Show (16:9)</PresentationFormat>
  <Paragraphs>78</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Dimitrios Michas Minister Plenipotentiary of Economic and Commercial Affairs  Embassy of Greece in Sofia Office of Economic and Commercial Affairs Sofia  08.10 </vt:lpstr>
      <vt:lpstr>Bilateral Trade Greece-Bulgaria</vt:lpstr>
      <vt:lpstr>FDI in Bulgaria</vt:lpstr>
      <vt:lpstr>FDI Bulgaria-Greece</vt:lpstr>
      <vt:lpstr>FDI Bulgaria-Greece (II)</vt:lpstr>
      <vt:lpstr>Small and Medium Enterprises (SMEs) in Greece</vt:lpstr>
      <vt:lpstr>Slide 7</vt:lpstr>
      <vt:lpstr>SME related strengths in Greece</vt:lpstr>
      <vt:lpstr>SME related challenges in Greece</vt:lpstr>
      <vt:lpstr>OTHER KEY SME-RELATED BRIEF INSIGHTS</vt:lpstr>
      <vt:lpstr>Financial Instruments for SMEs</vt:lpstr>
      <vt:lpstr>Slide 12</vt:lpstr>
      <vt:lpstr>Sources of Funding</vt:lpstr>
      <vt:lpstr>Sources of Funding</vt:lpstr>
      <vt:lpstr>Sources of Funding</vt:lpstr>
      <vt:lpstr>NSRF Financial Instruments</vt:lpstr>
      <vt:lpstr>Horizon 2020 EU Program</vt:lpstr>
      <vt:lpstr>EaSI (Employment and Social Innovation) Program of the EU</vt:lpstr>
      <vt:lpstr>Creative Europe Program</vt:lpstr>
      <vt:lpstr>Thank you very much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2024-10-07T08:18:43Z</dcterms:modified>
</cp:coreProperties>
</file>