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64" r:id="rId3"/>
    <p:sldId id="258" r:id="rId4"/>
    <p:sldId id="261" r:id="rId5"/>
    <p:sldId id="269" r:id="rId6"/>
    <p:sldId id="265" r:id="rId7"/>
    <p:sldId id="266" r:id="rId8"/>
    <p:sldId id="267" r:id="rId9"/>
    <p:sldId id="268" r:id="rId10"/>
  </p:sldIdLst>
  <p:sldSz cx="12192000" cy="6858000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546A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0AF294-7659-46F4-8E2B-481A82BECAFF}" type="datetimeFigureOut">
              <a:rPr lang="bg-BG" smtClean="0"/>
              <a:t>9.10.2024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1B10B-1F5C-4FE8-A0E1-743ABDE9172A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29118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A003C-ACE2-4EF7-AF62-71758D32E637}" type="slidenum">
              <a:rPr lang="bg-BG" smtClean="0"/>
              <a:t>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16488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FA003C-ACE2-4EF7-AF62-71758D32E63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7132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6161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FA003C-ACE2-4EF7-AF62-71758D32E637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7132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1655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cf4a165aa3_1_8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1347788"/>
            <a:ext cx="6462712" cy="3636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2" name="Google Shape;462;gcf4a165aa3_1_80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2.3.2.</a:t>
            </a:r>
            <a:endParaRPr/>
          </a:p>
        </p:txBody>
      </p:sp>
      <p:sp>
        <p:nvSpPr>
          <p:cNvPr id="463" name="Google Shape;463;gcf4a165aa3_1_80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8787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2cedf3bf182_0_6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1347788"/>
            <a:ext cx="6462712" cy="3636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8" name="Google Shape;478;g2cedf3bf182_0_69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2.3.2.</a:t>
            </a:r>
            <a:endParaRPr/>
          </a:p>
        </p:txBody>
      </p:sp>
      <p:sp>
        <p:nvSpPr>
          <p:cNvPr id="479" name="Google Shape;479;g2cedf3bf182_0_69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14230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2cedf3bf182_0_7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1347788"/>
            <a:ext cx="6462712" cy="3636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3" name="Google Shape;493;g2cedf3bf182_0_70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2.3.2.</a:t>
            </a:r>
            <a:endParaRPr/>
          </a:p>
        </p:txBody>
      </p:sp>
      <p:sp>
        <p:nvSpPr>
          <p:cNvPr id="494" name="Google Shape;494;g2cedf3bf182_0_70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97418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2cedf3bf182_0_7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1347788"/>
            <a:ext cx="6462712" cy="3636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7" name="Google Shape;507;g2cedf3bf182_0_7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000000"/>
                </a:solidFill>
                <a:latin typeface="Arsenal"/>
                <a:ea typeface="Arsenal"/>
                <a:cs typeface="Arsenal"/>
                <a:sym typeface="Arsenal"/>
              </a:rPr>
              <a:t>2.3.2.</a:t>
            </a:r>
            <a:endParaRPr/>
          </a:p>
        </p:txBody>
      </p:sp>
      <p:sp>
        <p:nvSpPr>
          <p:cNvPr id="508" name="Google Shape;508;g2cedf3bf182_0_7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37152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/>
          <p:cNvSpPr/>
          <p:nvPr userDrawn="1"/>
        </p:nvSpPr>
        <p:spPr>
          <a:xfrm>
            <a:off x="836964" y="6508966"/>
            <a:ext cx="481533" cy="200196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558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685" b="0" i="0" u="none" strike="noStrike" kern="1200" cap="none" spc="0" normalizeH="0" baseline="0" noProof="0">
              <a:ln>
                <a:noFill/>
              </a:ln>
              <a:solidFill>
                <a:srgbClr val="297F9D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126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2880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ounded Rectangle 4"/>
          <p:cNvSpPr/>
          <p:nvPr userDrawn="1"/>
        </p:nvSpPr>
        <p:spPr>
          <a:xfrm>
            <a:off x="5668800" y="850393"/>
            <a:ext cx="854400" cy="5486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558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685" b="0" i="0" u="none" strike="noStrike" kern="1200" cap="none" spc="0" normalizeH="0" baseline="0" noProof="0">
              <a:ln>
                <a:noFill/>
              </a:ln>
              <a:solidFill>
                <a:srgbClr val="9BBC5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387" y="6471624"/>
            <a:ext cx="630600" cy="2758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 b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defTabSz="855878"/>
            <a:fld id="{48F63A3B-78C7-47BE-AE5E-E10140E04643}" type="slidenum">
              <a:rPr lang="en-US" smtClean="0">
                <a:solidFill>
                  <a:srgbClr val="FAFAFA"/>
                </a:solidFill>
              </a:rPr>
              <a:pPr defTabSz="855878"/>
              <a:t>‹#›</a:t>
            </a:fld>
            <a:endParaRPr lang="en-US" dirty="0">
              <a:solidFill>
                <a:srgbClr val="FAFAFA"/>
              </a:solidFill>
            </a:endParaRP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1" y="911400"/>
            <a:ext cx="10515601" cy="26247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20">
                <a:solidFill>
                  <a:schemeClr val="bg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 dirty="0"/>
              <a:t>Click to edit Master subtitle style</a:t>
            </a:r>
            <a:endParaRPr lang="bg-BG" dirty="0"/>
          </a:p>
        </p:txBody>
      </p:sp>
      <p:sp>
        <p:nvSpPr>
          <p:cNvPr id="15" name="Rounded Rectangle 14"/>
          <p:cNvSpPr/>
          <p:nvPr userDrawn="1"/>
        </p:nvSpPr>
        <p:spPr>
          <a:xfrm flipV="1">
            <a:off x="838200" y="6372313"/>
            <a:ext cx="10515600" cy="54863"/>
          </a:xfrm>
          <a:prstGeom prst="roundRect">
            <a:avLst>
              <a:gd name="adj" fmla="val 50000"/>
            </a:avLst>
          </a:prstGeom>
          <a:solidFill>
            <a:schemeClr val="tx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558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685" b="0" i="0" u="none" strike="noStrike" kern="1200" cap="none" spc="0" normalizeH="0" baseline="0" noProof="0">
              <a:ln>
                <a:noFill/>
              </a:ln>
              <a:solidFill>
                <a:srgbClr val="9BBC5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Freeform 539"/>
          <p:cNvSpPr>
            <a:spLocks noEditPoints="1"/>
          </p:cNvSpPr>
          <p:nvPr userDrawn="1"/>
        </p:nvSpPr>
        <p:spPr bwMode="auto">
          <a:xfrm>
            <a:off x="11118762" y="6512142"/>
            <a:ext cx="235039" cy="212285"/>
          </a:xfrm>
          <a:custGeom>
            <a:avLst/>
            <a:gdLst>
              <a:gd name="T0" fmla="*/ 256 w 512"/>
              <a:gd name="T1" fmla="*/ 0 h 512"/>
              <a:gd name="T2" fmla="*/ 0 w 512"/>
              <a:gd name="T3" fmla="*/ 256 h 512"/>
              <a:gd name="T4" fmla="*/ 256 w 512"/>
              <a:gd name="T5" fmla="*/ 512 h 512"/>
              <a:gd name="T6" fmla="*/ 512 w 512"/>
              <a:gd name="T7" fmla="*/ 256 h 512"/>
              <a:gd name="T8" fmla="*/ 256 w 512"/>
              <a:gd name="T9" fmla="*/ 0 h 512"/>
              <a:gd name="T10" fmla="*/ 256 w 512"/>
              <a:gd name="T11" fmla="*/ 464 h 512"/>
              <a:gd name="T12" fmla="*/ 48 w 512"/>
              <a:gd name="T13" fmla="*/ 256 h 512"/>
              <a:gd name="T14" fmla="*/ 256 w 512"/>
              <a:gd name="T15" fmla="*/ 48 h 512"/>
              <a:gd name="T16" fmla="*/ 464 w 512"/>
              <a:gd name="T17" fmla="*/ 256 h 512"/>
              <a:gd name="T18" fmla="*/ 256 w 512"/>
              <a:gd name="T19" fmla="*/ 464 h 512"/>
              <a:gd name="T20" fmla="*/ 192 w 512"/>
              <a:gd name="T21" fmla="*/ 144 h 512"/>
              <a:gd name="T22" fmla="*/ 384 w 512"/>
              <a:gd name="T23" fmla="*/ 256 h 512"/>
              <a:gd name="T24" fmla="*/ 192 w 512"/>
              <a:gd name="T25" fmla="*/ 368 h 512"/>
              <a:gd name="T26" fmla="*/ 192 w 512"/>
              <a:gd name="T27" fmla="*/ 144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5" y="0"/>
                  <a:pt x="0" y="115"/>
                  <a:pt x="0" y="256"/>
                </a:cubicBezTo>
                <a:cubicBezTo>
                  <a:pt x="0" y="397"/>
                  <a:pt x="115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5"/>
                  <a:pt x="397" y="0"/>
                  <a:pt x="256" y="0"/>
                </a:cubicBezTo>
                <a:close/>
                <a:moveTo>
                  <a:pt x="256" y="464"/>
                </a:moveTo>
                <a:cubicBezTo>
                  <a:pt x="141" y="464"/>
                  <a:pt x="48" y="371"/>
                  <a:pt x="48" y="256"/>
                </a:cubicBezTo>
                <a:cubicBezTo>
                  <a:pt x="48" y="141"/>
                  <a:pt x="141" y="48"/>
                  <a:pt x="256" y="48"/>
                </a:cubicBezTo>
                <a:cubicBezTo>
                  <a:pt x="371" y="48"/>
                  <a:pt x="464" y="141"/>
                  <a:pt x="464" y="256"/>
                </a:cubicBezTo>
                <a:cubicBezTo>
                  <a:pt x="464" y="371"/>
                  <a:pt x="371" y="464"/>
                  <a:pt x="256" y="464"/>
                </a:cubicBezTo>
                <a:close/>
                <a:moveTo>
                  <a:pt x="192" y="144"/>
                </a:moveTo>
                <a:cubicBezTo>
                  <a:pt x="384" y="256"/>
                  <a:pt x="384" y="256"/>
                  <a:pt x="384" y="256"/>
                </a:cubicBezTo>
                <a:cubicBezTo>
                  <a:pt x="192" y="368"/>
                  <a:pt x="192" y="368"/>
                  <a:pt x="192" y="368"/>
                </a:cubicBezTo>
                <a:lnTo>
                  <a:pt x="192" y="144"/>
                </a:lnTo>
                <a:close/>
              </a:path>
            </a:pathLst>
          </a:custGeom>
          <a:solidFill>
            <a:schemeClr val="tx1">
              <a:lumMod val="90000"/>
            </a:schemeClr>
          </a:solidFill>
          <a:ln>
            <a:noFill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558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85" b="0" i="0" u="none" strike="noStrike" kern="1200" cap="none" spc="0" normalizeH="0" baseline="0" noProof="0">
              <a:ln>
                <a:noFill/>
              </a:ln>
              <a:solidFill>
                <a:srgbClr val="297F9D">
                  <a:lumMod val="8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 539"/>
          <p:cNvSpPr>
            <a:spLocks noEditPoints="1"/>
          </p:cNvSpPr>
          <p:nvPr userDrawn="1"/>
        </p:nvSpPr>
        <p:spPr bwMode="auto">
          <a:xfrm flipH="1">
            <a:off x="10850674" y="6512142"/>
            <a:ext cx="235039" cy="212285"/>
          </a:xfrm>
          <a:custGeom>
            <a:avLst/>
            <a:gdLst>
              <a:gd name="T0" fmla="*/ 256 w 512"/>
              <a:gd name="T1" fmla="*/ 0 h 512"/>
              <a:gd name="T2" fmla="*/ 0 w 512"/>
              <a:gd name="T3" fmla="*/ 256 h 512"/>
              <a:gd name="T4" fmla="*/ 256 w 512"/>
              <a:gd name="T5" fmla="*/ 512 h 512"/>
              <a:gd name="T6" fmla="*/ 512 w 512"/>
              <a:gd name="T7" fmla="*/ 256 h 512"/>
              <a:gd name="T8" fmla="*/ 256 w 512"/>
              <a:gd name="T9" fmla="*/ 0 h 512"/>
              <a:gd name="T10" fmla="*/ 256 w 512"/>
              <a:gd name="T11" fmla="*/ 464 h 512"/>
              <a:gd name="T12" fmla="*/ 48 w 512"/>
              <a:gd name="T13" fmla="*/ 256 h 512"/>
              <a:gd name="T14" fmla="*/ 256 w 512"/>
              <a:gd name="T15" fmla="*/ 48 h 512"/>
              <a:gd name="T16" fmla="*/ 464 w 512"/>
              <a:gd name="T17" fmla="*/ 256 h 512"/>
              <a:gd name="T18" fmla="*/ 256 w 512"/>
              <a:gd name="T19" fmla="*/ 464 h 512"/>
              <a:gd name="T20" fmla="*/ 192 w 512"/>
              <a:gd name="T21" fmla="*/ 144 h 512"/>
              <a:gd name="T22" fmla="*/ 384 w 512"/>
              <a:gd name="T23" fmla="*/ 256 h 512"/>
              <a:gd name="T24" fmla="*/ 192 w 512"/>
              <a:gd name="T25" fmla="*/ 368 h 512"/>
              <a:gd name="T26" fmla="*/ 192 w 512"/>
              <a:gd name="T27" fmla="*/ 144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5" y="0"/>
                  <a:pt x="0" y="115"/>
                  <a:pt x="0" y="256"/>
                </a:cubicBezTo>
                <a:cubicBezTo>
                  <a:pt x="0" y="397"/>
                  <a:pt x="115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5"/>
                  <a:pt x="397" y="0"/>
                  <a:pt x="256" y="0"/>
                </a:cubicBezTo>
                <a:close/>
                <a:moveTo>
                  <a:pt x="256" y="464"/>
                </a:moveTo>
                <a:cubicBezTo>
                  <a:pt x="141" y="464"/>
                  <a:pt x="48" y="371"/>
                  <a:pt x="48" y="256"/>
                </a:cubicBezTo>
                <a:cubicBezTo>
                  <a:pt x="48" y="141"/>
                  <a:pt x="141" y="48"/>
                  <a:pt x="256" y="48"/>
                </a:cubicBezTo>
                <a:cubicBezTo>
                  <a:pt x="371" y="48"/>
                  <a:pt x="464" y="141"/>
                  <a:pt x="464" y="256"/>
                </a:cubicBezTo>
                <a:cubicBezTo>
                  <a:pt x="464" y="371"/>
                  <a:pt x="371" y="464"/>
                  <a:pt x="256" y="464"/>
                </a:cubicBezTo>
                <a:close/>
                <a:moveTo>
                  <a:pt x="192" y="144"/>
                </a:moveTo>
                <a:cubicBezTo>
                  <a:pt x="384" y="256"/>
                  <a:pt x="384" y="256"/>
                  <a:pt x="384" y="256"/>
                </a:cubicBezTo>
                <a:cubicBezTo>
                  <a:pt x="192" y="368"/>
                  <a:pt x="192" y="368"/>
                  <a:pt x="192" y="368"/>
                </a:cubicBezTo>
                <a:lnTo>
                  <a:pt x="192" y="144"/>
                </a:lnTo>
                <a:close/>
              </a:path>
            </a:pathLst>
          </a:custGeom>
          <a:solidFill>
            <a:schemeClr val="tx1">
              <a:lumMod val="90000"/>
            </a:schemeClr>
          </a:solidFill>
          <a:ln>
            <a:noFill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558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85" b="0" i="0" u="none" strike="noStrike" kern="1200" cap="none" spc="0" normalizeH="0" baseline="0" noProof="0">
              <a:ln>
                <a:noFill/>
              </a:ln>
              <a:solidFill>
                <a:srgbClr val="297F9D">
                  <a:lumMod val="8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4153424" y="6417791"/>
            <a:ext cx="3864665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85587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" b="0" i="0" u="none" strike="noStrike" kern="1200" cap="none" spc="0" normalizeH="0" baseline="0" noProof="0" dirty="0">
                <a:ln>
                  <a:noFill/>
                </a:ln>
                <a:solidFill>
                  <a:srgbClr val="565656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Harmony presentation        www.yourwebsite.com</a:t>
            </a:r>
            <a:endParaRPr kumimoji="0" lang="bg-BG" sz="960" b="0" i="0" u="none" strike="noStrike" kern="1200" cap="none" spc="0" normalizeH="0" baseline="0" noProof="0" dirty="0">
              <a:ln>
                <a:noFill/>
              </a:ln>
              <a:solidFill>
                <a:srgbClr val="565656"/>
              </a:solidFill>
              <a:effectLst/>
              <a:uLnTx/>
              <a:uFillTx/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Oval 23"/>
          <p:cNvSpPr/>
          <p:nvPr userDrawn="1"/>
        </p:nvSpPr>
        <p:spPr>
          <a:xfrm>
            <a:off x="6065318" y="6571293"/>
            <a:ext cx="60959" cy="5486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558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685" b="0" i="0" u="none" strike="noStrike" kern="1200" cap="none" spc="0" normalizeH="0" baseline="0" noProof="0">
              <a:ln>
                <a:noFill/>
              </a:ln>
              <a:solidFill>
                <a:srgbClr val="56565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7482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94290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8361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cc619217f0_2_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gcc619217f0_2_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gcc619217f0_2_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1059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2974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8" r:id="rId4"/>
  </p:sldLayoutIdLst>
  <p:hf sldNum="0" hdr="0" dt="0"/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Rectangle 3"/>
          <p:cNvSpPr/>
          <p:nvPr/>
        </p:nvSpPr>
        <p:spPr>
          <a:xfrm>
            <a:off x="0" y="0"/>
            <a:ext cx="7876032" cy="6858000"/>
          </a:xfrm>
          <a:prstGeom prst="rect">
            <a:avLst/>
          </a:prstGeom>
          <a:solidFill>
            <a:schemeClr val="tx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55878"/>
            <a:endParaRPr lang="bg-BG" sz="1264" dirty="0">
              <a:solidFill>
                <a:srgbClr val="297F9D"/>
              </a:solidFill>
              <a:latin typeface="Calibri" panose="020F050202020403020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04768" y="3343657"/>
            <a:ext cx="40712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55878"/>
            <a:r>
              <a:rPr lang="bg-BG" sz="3000" b="1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ИКОНОМИКА</a:t>
            </a:r>
          </a:p>
          <a:p>
            <a:pPr defTabSz="855878"/>
            <a:r>
              <a:rPr lang="bg-BG" sz="3000" b="1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ИНОВАЦИИ</a:t>
            </a:r>
          </a:p>
          <a:p>
            <a:pPr defTabSz="855878"/>
            <a:r>
              <a:rPr lang="bg-BG" sz="3000" b="1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ПРЕДПРИЕМАЧЕСТВО</a:t>
            </a:r>
            <a:endParaRPr lang="en-US" sz="3000" b="1" dirty="0">
              <a:solidFill>
                <a:srgbClr val="44546A"/>
              </a:solidFill>
              <a:latin typeface="Sofia Sans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defTabSz="855878"/>
            <a:r>
              <a:rPr lang="bg-BG" sz="3000" b="1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ТЕХНЛОГИИ</a:t>
            </a:r>
          </a:p>
          <a:p>
            <a:r>
              <a:rPr lang="ru-RU" dirty="0">
                <a:solidFill>
                  <a:srgbClr val="44546A"/>
                </a:solidFill>
                <a:latin typeface="Sofia Sans" pitchFamily="2" charset="0"/>
              </a:rPr>
              <a:t>Визия за развитие 2024-2027</a:t>
            </a:r>
          </a:p>
          <a:p>
            <a:pPr defTabSz="855878"/>
            <a:endParaRPr lang="bg-BG" sz="3000" b="1" dirty="0">
              <a:solidFill>
                <a:srgbClr val="44546A"/>
              </a:solidFill>
              <a:latin typeface="Sofia Sans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70" y="2535614"/>
            <a:ext cx="3055906" cy="32841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66948" y="635726"/>
            <a:ext cx="5660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44546A"/>
                </a:solidFill>
                <a:latin typeface="Sofia Sans" pitchFamily="2" charset="0"/>
              </a:rPr>
              <a:t>СОФИЯ - ГРАД НА ИНОВАЦИИТЕ И ВЪЗМОЖНОСТИТЕ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60978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74456" y="143590"/>
            <a:ext cx="10515600" cy="613187"/>
          </a:xfrm>
        </p:spPr>
        <p:txBody>
          <a:bodyPr>
            <a:noAutofit/>
          </a:bodyPr>
          <a:lstStyle/>
          <a:p>
            <a:r>
              <a:rPr lang="ru-RU" dirty="0">
                <a:latin typeface="Sofia Sans" pitchFamily="2" charset="0"/>
              </a:rPr>
              <a:t>Визията на Столична община за Развитие на High-Tech и IT Сектора</a:t>
            </a:r>
            <a:endParaRPr lang="bg-BG" dirty="0">
              <a:latin typeface="Sofia Sans" pitchFamily="2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48F63A3B-78C7-47BE-AE5E-E10140E04643}" type="slidenum">
              <a:rPr lang="en-US" sz="1200">
                <a:latin typeface="Sofia Sans" pitchFamily="2" charset="0"/>
              </a:rPr>
              <a:pPr algn="ctr"/>
              <a:t>2</a:t>
            </a:fld>
            <a:endParaRPr lang="en-US" sz="1200" dirty="0">
              <a:latin typeface="Sofia Sans" pitchFamily="2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90635" y="1229820"/>
            <a:ext cx="10515601" cy="262478"/>
          </a:xfrm>
        </p:spPr>
        <p:txBody>
          <a:bodyPr/>
          <a:lstStyle/>
          <a:p>
            <a:r>
              <a:rPr lang="ru-RU" sz="1600" dirty="0">
                <a:solidFill>
                  <a:srgbClr val="44546A"/>
                </a:solidFill>
                <a:latin typeface="Sofia Sans" pitchFamily="2" charset="0"/>
              </a:rPr>
              <a:t>Дългосрочна стратегия на Столична община за позициониране на София като регионален технологичен хъб</a:t>
            </a:r>
            <a:endParaRPr lang="bg-BG" sz="1600" dirty="0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2" name="Round Diagonal Corner Rectangle 1"/>
          <p:cNvSpPr/>
          <p:nvPr/>
        </p:nvSpPr>
        <p:spPr>
          <a:xfrm>
            <a:off x="6667500" y="2165401"/>
            <a:ext cx="1051560" cy="1051560"/>
          </a:xfrm>
          <a:prstGeom prst="round2DiagRect">
            <a:avLst>
              <a:gd name="adj1" fmla="val 18841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160">
              <a:latin typeface="Sofia Sans" pitchFamily="2" charset="0"/>
            </a:endParaRPr>
          </a:p>
        </p:txBody>
      </p:sp>
      <p:sp>
        <p:nvSpPr>
          <p:cNvPr id="57" name="Round Diagonal Corner Rectangle 56"/>
          <p:cNvSpPr/>
          <p:nvPr/>
        </p:nvSpPr>
        <p:spPr>
          <a:xfrm>
            <a:off x="5513070" y="3282654"/>
            <a:ext cx="1051560" cy="1051560"/>
          </a:xfrm>
          <a:prstGeom prst="round2DiagRect">
            <a:avLst>
              <a:gd name="adj1" fmla="val 18841"/>
              <a:gd name="adj2" fmla="val 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160">
              <a:latin typeface="Sofia Sans" pitchFamily="2" charset="0"/>
            </a:endParaRPr>
          </a:p>
        </p:txBody>
      </p:sp>
      <p:sp>
        <p:nvSpPr>
          <p:cNvPr id="58" name="Round Diagonal Corner Rectangle 57"/>
          <p:cNvSpPr/>
          <p:nvPr/>
        </p:nvSpPr>
        <p:spPr>
          <a:xfrm rot="16200000">
            <a:off x="4404360" y="3282654"/>
            <a:ext cx="1051560" cy="1051560"/>
          </a:xfrm>
          <a:prstGeom prst="round2DiagRect">
            <a:avLst>
              <a:gd name="adj1" fmla="val 18841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160">
              <a:latin typeface="Sofia Sans" pitchFamily="2" charset="0"/>
            </a:endParaRPr>
          </a:p>
        </p:txBody>
      </p:sp>
      <p:sp>
        <p:nvSpPr>
          <p:cNvPr id="59" name="Round Diagonal Corner Rectangle 58"/>
          <p:cNvSpPr/>
          <p:nvPr/>
        </p:nvSpPr>
        <p:spPr>
          <a:xfrm rot="5400000">
            <a:off x="3261444" y="4406291"/>
            <a:ext cx="1051560" cy="1051560"/>
          </a:xfrm>
          <a:prstGeom prst="round2DiagRect">
            <a:avLst>
              <a:gd name="adj1" fmla="val 18841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160">
              <a:latin typeface="Sofia Sans" pitchFamily="2" charset="0"/>
            </a:endParaRPr>
          </a:p>
        </p:txBody>
      </p:sp>
      <p:sp>
        <p:nvSpPr>
          <p:cNvPr id="60" name="Round Diagonal Corner Rectangle 59"/>
          <p:cNvSpPr/>
          <p:nvPr/>
        </p:nvSpPr>
        <p:spPr>
          <a:xfrm>
            <a:off x="2186940" y="4391364"/>
            <a:ext cx="1051560" cy="1051560"/>
          </a:xfrm>
          <a:prstGeom prst="round2DiagRect">
            <a:avLst>
              <a:gd name="adj1" fmla="val 18841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160">
              <a:latin typeface="Sofia Sans" pitchFamily="2" charset="0"/>
            </a:endParaRPr>
          </a:p>
        </p:txBody>
      </p:sp>
      <p:sp>
        <p:nvSpPr>
          <p:cNvPr id="61" name="Round Diagonal Corner Rectangle 60"/>
          <p:cNvSpPr/>
          <p:nvPr/>
        </p:nvSpPr>
        <p:spPr>
          <a:xfrm>
            <a:off x="4397351" y="4388342"/>
            <a:ext cx="1051560" cy="1051560"/>
          </a:xfrm>
          <a:prstGeom prst="round2DiagRect">
            <a:avLst>
              <a:gd name="adj1" fmla="val 18841"/>
              <a:gd name="adj2" fmla="val 0"/>
            </a:avLst>
          </a:prstGeom>
          <a:solidFill>
            <a:schemeClr val="tx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160">
              <a:latin typeface="Sofia Sans" pitchFamily="2" charset="0"/>
            </a:endParaRPr>
          </a:p>
        </p:txBody>
      </p:sp>
      <p:sp>
        <p:nvSpPr>
          <p:cNvPr id="62" name="Round Diagonal Corner Rectangle 61"/>
          <p:cNvSpPr/>
          <p:nvPr/>
        </p:nvSpPr>
        <p:spPr>
          <a:xfrm rot="5400000">
            <a:off x="8296274" y="1645336"/>
            <a:ext cx="1051560" cy="2091690"/>
          </a:xfrm>
          <a:prstGeom prst="round2DiagRect">
            <a:avLst>
              <a:gd name="adj1" fmla="val 1884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160">
              <a:latin typeface="Sofia Sans" pitchFamily="2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87680" y="2458208"/>
            <a:ext cx="3812689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dirty="0">
                <a:solidFill>
                  <a:schemeClr val="tx2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Изграждане на модерна дигитална инфраструктура и екосистема, стимулираща иновациите</a:t>
            </a:r>
          </a:p>
          <a:p>
            <a:pPr algn="ctr"/>
            <a:endParaRPr lang="ru-RU" sz="1300" dirty="0">
              <a:solidFill>
                <a:schemeClr val="tx2"/>
              </a:solidFill>
              <a:latin typeface="Sofia Sans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171450" indent="-171450" algn="ctr">
              <a:buFont typeface="Wingdings" panose="05000000000000000000" pitchFamily="2" charset="2"/>
              <a:buChar char="Ø"/>
            </a:pPr>
            <a:r>
              <a:rPr lang="ru-RU" sz="1300" dirty="0">
                <a:solidFill>
                  <a:schemeClr val="tx2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Развитие на технологични паркове, бизнес инкубатори и съвременни co-working пространства</a:t>
            </a:r>
          </a:p>
          <a:p>
            <a:pPr marL="171450" indent="-171450" algn="ctr">
              <a:buFont typeface="Wingdings" panose="05000000000000000000" pitchFamily="2" charset="2"/>
              <a:buChar char="Ø"/>
            </a:pPr>
            <a:r>
              <a:rPr lang="ru-RU" sz="1300" dirty="0">
                <a:solidFill>
                  <a:schemeClr val="tx2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Създаване на динамична ИТ екосистема, привличаща водещи компании и стартъпи</a:t>
            </a:r>
            <a:endParaRPr lang="en-US" sz="1300" dirty="0">
              <a:solidFill>
                <a:schemeClr val="tx2"/>
              </a:solidFill>
              <a:latin typeface="Sofia Sans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6736081" y="3446188"/>
            <a:ext cx="4097382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dirty="0">
                <a:solidFill>
                  <a:schemeClr val="tx2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Инвестиции в човешкия капитал и образование, за да се осигури необходимият талант</a:t>
            </a:r>
          </a:p>
          <a:p>
            <a:pPr algn="ctr"/>
            <a:endParaRPr lang="ru-RU" sz="1300" dirty="0">
              <a:solidFill>
                <a:schemeClr val="tx2"/>
              </a:solidFill>
              <a:latin typeface="Sofia Sans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171450" indent="-171450" algn="ctr">
              <a:buFont typeface="Wingdings" panose="05000000000000000000" pitchFamily="2" charset="2"/>
              <a:buChar char="Ø"/>
            </a:pPr>
            <a:r>
              <a:rPr lang="ru-RU" sz="1300" dirty="0">
                <a:solidFill>
                  <a:schemeClr val="tx2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Партньорства с водещи университети и професионални училища</a:t>
            </a:r>
          </a:p>
          <a:p>
            <a:pPr marL="171450" indent="-171450" algn="ctr">
              <a:buFont typeface="Wingdings" panose="05000000000000000000" pitchFamily="2" charset="2"/>
              <a:buChar char="Ø"/>
            </a:pPr>
            <a:r>
              <a:rPr lang="ru-RU" sz="1300" dirty="0">
                <a:solidFill>
                  <a:schemeClr val="tx2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Програми за обучение, преквалификация и привличане на ИТ специалисти</a:t>
            </a:r>
          </a:p>
          <a:p>
            <a:pPr marL="171450" indent="-171450" algn="ctr">
              <a:buFont typeface="Wingdings" panose="05000000000000000000" pitchFamily="2" charset="2"/>
              <a:buChar char="Ø"/>
            </a:pPr>
            <a:r>
              <a:rPr lang="ru-RU" sz="1300" dirty="0">
                <a:solidFill>
                  <a:schemeClr val="tx2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Насърчаване на STEM образованието и развитие на дигитални умения сред гражданите</a:t>
            </a:r>
            <a:endParaRPr lang="en-US" sz="1300" dirty="0">
              <a:solidFill>
                <a:schemeClr val="tx2"/>
              </a:solidFill>
              <a:latin typeface="Sofia Sans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5" name="Freeform 21"/>
          <p:cNvSpPr>
            <a:spLocks noEditPoints="1"/>
          </p:cNvSpPr>
          <p:nvPr/>
        </p:nvSpPr>
        <p:spPr bwMode="auto">
          <a:xfrm>
            <a:off x="4640000" y="3519387"/>
            <a:ext cx="580277" cy="555331"/>
          </a:xfrm>
          <a:custGeom>
            <a:avLst/>
            <a:gdLst>
              <a:gd name="T0" fmla="*/ 1243 w 1648"/>
              <a:gd name="T1" fmla="*/ 942 h 1576"/>
              <a:gd name="T2" fmla="*/ 1385 w 1648"/>
              <a:gd name="T3" fmla="*/ 1084 h 1576"/>
              <a:gd name="T4" fmla="*/ 1385 w 1648"/>
              <a:gd name="T5" fmla="*/ 1434 h 1576"/>
              <a:gd name="T6" fmla="*/ 1243 w 1648"/>
              <a:gd name="T7" fmla="*/ 1576 h 1576"/>
              <a:gd name="T8" fmla="*/ 1144 w 1648"/>
              <a:gd name="T9" fmla="*/ 1576 h 1576"/>
              <a:gd name="T10" fmla="*/ 1144 w 1648"/>
              <a:gd name="T11" fmla="*/ 942 h 1576"/>
              <a:gd name="T12" fmla="*/ 1243 w 1648"/>
              <a:gd name="T13" fmla="*/ 942 h 1576"/>
              <a:gd name="T14" fmla="*/ 405 w 1648"/>
              <a:gd name="T15" fmla="*/ 942 h 1576"/>
              <a:gd name="T16" fmla="*/ 263 w 1648"/>
              <a:gd name="T17" fmla="*/ 1084 h 1576"/>
              <a:gd name="T18" fmla="*/ 263 w 1648"/>
              <a:gd name="T19" fmla="*/ 1434 h 1576"/>
              <a:gd name="T20" fmla="*/ 405 w 1648"/>
              <a:gd name="T21" fmla="*/ 1576 h 1576"/>
              <a:gd name="T22" fmla="*/ 504 w 1648"/>
              <a:gd name="T23" fmla="*/ 1576 h 1576"/>
              <a:gd name="T24" fmla="*/ 504 w 1648"/>
              <a:gd name="T25" fmla="*/ 942 h 1576"/>
              <a:gd name="T26" fmla="*/ 405 w 1648"/>
              <a:gd name="T27" fmla="*/ 942 h 1576"/>
              <a:gd name="T28" fmla="*/ 824 w 1648"/>
              <a:gd name="T29" fmla="*/ 0 h 1576"/>
              <a:gd name="T30" fmla="*/ 0 w 1648"/>
              <a:gd name="T31" fmla="*/ 889 h 1576"/>
              <a:gd name="T32" fmla="*/ 0 w 1648"/>
              <a:gd name="T33" fmla="*/ 1275 h 1576"/>
              <a:gd name="T34" fmla="*/ 140 w 1648"/>
              <a:gd name="T35" fmla="*/ 1275 h 1576"/>
              <a:gd name="T36" fmla="*/ 140 w 1648"/>
              <a:gd name="T37" fmla="*/ 889 h 1576"/>
              <a:gd name="T38" fmla="*/ 140 w 1648"/>
              <a:gd name="T39" fmla="*/ 887 h 1576"/>
              <a:gd name="T40" fmla="*/ 824 w 1648"/>
              <a:gd name="T41" fmla="*/ 236 h 1576"/>
              <a:gd name="T42" fmla="*/ 1508 w 1648"/>
              <a:gd name="T43" fmla="*/ 887 h 1576"/>
              <a:gd name="T44" fmla="*/ 1508 w 1648"/>
              <a:gd name="T45" fmla="*/ 889 h 1576"/>
              <a:gd name="T46" fmla="*/ 1508 w 1648"/>
              <a:gd name="T47" fmla="*/ 1275 h 1576"/>
              <a:gd name="T48" fmla="*/ 1648 w 1648"/>
              <a:gd name="T49" fmla="*/ 1275 h 1576"/>
              <a:gd name="T50" fmla="*/ 1648 w 1648"/>
              <a:gd name="T51" fmla="*/ 889 h 1576"/>
              <a:gd name="T52" fmla="*/ 824 w 1648"/>
              <a:gd name="T53" fmla="*/ 0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48" h="1576">
                <a:moveTo>
                  <a:pt x="1243" y="942"/>
                </a:moveTo>
                <a:cubicBezTo>
                  <a:pt x="1321" y="942"/>
                  <a:pt x="1385" y="1006"/>
                  <a:pt x="1385" y="1084"/>
                </a:cubicBezTo>
                <a:cubicBezTo>
                  <a:pt x="1385" y="1434"/>
                  <a:pt x="1385" y="1434"/>
                  <a:pt x="1385" y="1434"/>
                </a:cubicBezTo>
                <a:cubicBezTo>
                  <a:pt x="1385" y="1513"/>
                  <a:pt x="1321" y="1576"/>
                  <a:pt x="1243" y="1576"/>
                </a:cubicBezTo>
                <a:cubicBezTo>
                  <a:pt x="1144" y="1576"/>
                  <a:pt x="1144" y="1576"/>
                  <a:pt x="1144" y="1576"/>
                </a:cubicBezTo>
                <a:cubicBezTo>
                  <a:pt x="1144" y="942"/>
                  <a:pt x="1144" y="942"/>
                  <a:pt x="1144" y="942"/>
                </a:cubicBezTo>
                <a:lnTo>
                  <a:pt x="1243" y="942"/>
                </a:lnTo>
                <a:close/>
                <a:moveTo>
                  <a:pt x="405" y="942"/>
                </a:moveTo>
                <a:cubicBezTo>
                  <a:pt x="327" y="942"/>
                  <a:pt x="263" y="1006"/>
                  <a:pt x="263" y="1084"/>
                </a:cubicBezTo>
                <a:cubicBezTo>
                  <a:pt x="263" y="1434"/>
                  <a:pt x="263" y="1434"/>
                  <a:pt x="263" y="1434"/>
                </a:cubicBezTo>
                <a:cubicBezTo>
                  <a:pt x="263" y="1513"/>
                  <a:pt x="327" y="1576"/>
                  <a:pt x="405" y="1576"/>
                </a:cubicBezTo>
                <a:cubicBezTo>
                  <a:pt x="504" y="1576"/>
                  <a:pt x="504" y="1576"/>
                  <a:pt x="504" y="1576"/>
                </a:cubicBezTo>
                <a:cubicBezTo>
                  <a:pt x="504" y="942"/>
                  <a:pt x="504" y="942"/>
                  <a:pt x="504" y="942"/>
                </a:cubicBezTo>
                <a:lnTo>
                  <a:pt x="405" y="942"/>
                </a:lnTo>
                <a:close/>
                <a:moveTo>
                  <a:pt x="824" y="0"/>
                </a:moveTo>
                <a:cubicBezTo>
                  <a:pt x="338" y="0"/>
                  <a:pt x="0" y="392"/>
                  <a:pt x="0" y="889"/>
                </a:cubicBezTo>
                <a:cubicBezTo>
                  <a:pt x="0" y="1275"/>
                  <a:pt x="0" y="1275"/>
                  <a:pt x="0" y="1275"/>
                </a:cubicBezTo>
                <a:cubicBezTo>
                  <a:pt x="140" y="1275"/>
                  <a:pt x="140" y="1275"/>
                  <a:pt x="140" y="1275"/>
                </a:cubicBezTo>
                <a:cubicBezTo>
                  <a:pt x="140" y="889"/>
                  <a:pt x="140" y="889"/>
                  <a:pt x="140" y="889"/>
                </a:cubicBezTo>
                <a:cubicBezTo>
                  <a:pt x="140" y="888"/>
                  <a:pt x="140" y="887"/>
                  <a:pt x="140" y="887"/>
                </a:cubicBezTo>
                <a:cubicBezTo>
                  <a:pt x="140" y="454"/>
                  <a:pt x="482" y="237"/>
                  <a:pt x="824" y="236"/>
                </a:cubicBezTo>
                <a:cubicBezTo>
                  <a:pt x="1166" y="237"/>
                  <a:pt x="1508" y="454"/>
                  <a:pt x="1508" y="887"/>
                </a:cubicBezTo>
                <a:cubicBezTo>
                  <a:pt x="1508" y="887"/>
                  <a:pt x="1508" y="888"/>
                  <a:pt x="1508" y="889"/>
                </a:cubicBezTo>
                <a:cubicBezTo>
                  <a:pt x="1508" y="1275"/>
                  <a:pt x="1508" y="1275"/>
                  <a:pt x="1508" y="1275"/>
                </a:cubicBezTo>
                <a:cubicBezTo>
                  <a:pt x="1648" y="1275"/>
                  <a:pt x="1648" y="1275"/>
                  <a:pt x="1648" y="1275"/>
                </a:cubicBezTo>
                <a:cubicBezTo>
                  <a:pt x="1648" y="889"/>
                  <a:pt x="1648" y="889"/>
                  <a:pt x="1648" y="889"/>
                </a:cubicBezTo>
                <a:cubicBezTo>
                  <a:pt x="1648" y="392"/>
                  <a:pt x="1310" y="0"/>
                  <a:pt x="82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bg-BG" sz="2400" dirty="0">
              <a:latin typeface="Sofia Sans" pitchFamily="2" charset="0"/>
            </a:endParaRPr>
          </a:p>
        </p:txBody>
      </p:sp>
      <p:sp>
        <p:nvSpPr>
          <p:cNvPr id="67" name="Freeform 13"/>
          <p:cNvSpPr>
            <a:spLocks noEditPoints="1"/>
          </p:cNvSpPr>
          <p:nvPr/>
        </p:nvSpPr>
        <p:spPr bwMode="auto">
          <a:xfrm>
            <a:off x="6892243" y="2442043"/>
            <a:ext cx="602074" cy="452554"/>
          </a:xfrm>
          <a:custGeom>
            <a:avLst/>
            <a:gdLst>
              <a:gd name="T0" fmla="*/ 832 w 1648"/>
              <a:gd name="T1" fmla="*/ 1020 h 1238"/>
              <a:gd name="T2" fmla="*/ 976 w 1648"/>
              <a:gd name="T3" fmla="*/ 1064 h 1238"/>
              <a:gd name="T4" fmla="*/ 836 w 1648"/>
              <a:gd name="T5" fmla="*/ 1203 h 1238"/>
              <a:gd name="T6" fmla="*/ 739 w 1648"/>
              <a:gd name="T7" fmla="*/ 1228 h 1238"/>
              <a:gd name="T8" fmla="*/ 470 w 1648"/>
              <a:gd name="T9" fmla="*/ 1149 h 1238"/>
              <a:gd name="T10" fmla="*/ 404 w 1648"/>
              <a:gd name="T11" fmla="*/ 1078 h 1238"/>
              <a:gd name="T12" fmla="*/ 356 w 1648"/>
              <a:gd name="T13" fmla="*/ 878 h 1238"/>
              <a:gd name="T14" fmla="*/ 501 w 1648"/>
              <a:gd name="T15" fmla="*/ 921 h 1238"/>
              <a:gd name="T16" fmla="*/ 520 w 1648"/>
              <a:gd name="T17" fmla="*/ 1004 h 1238"/>
              <a:gd name="T18" fmla="*/ 565 w 1648"/>
              <a:gd name="T19" fmla="*/ 1051 h 1238"/>
              <a:gd name="T20" fmla="*/ 710 w 1648"/>
              <a:gd name="T21" fmla="*/ 1094 h 1238"/>
              <a:gd name="T22" fmla="*/ 775 w 1648"/>
              <a:gd name="T23" fmla="*/ 1077 h 1238"/>
              <a:gd name="T24" fmla="*/ 832 w 1648"/>
              <a:gd name="T25" fmla="*/ 1020 h 1238"/>
              <a:gd name="T26" fmla="*/ 251 w 1648"/>
              <a:gd name="T27" fmla="*/ 423 h 1238"/>
              <a:gd name="T28" fmla="*/ 68 w 1648"/>
              <a:gd name="T29" fmla="*/ 412 h 1238"/>
              <a:gd name="T30" fmla="*/ 0 w 1648"/>
              <a:gd name="T31" fmla="*/ 383 h 1238"/>
              <a:gd name="T32" fmla="*/ 0 w 1648"/>
              <a:gd name="T33" fmla="*/ 803 h 1238"/>
              <a:gd name="T34" fmla="*/ 68 w 1648"/>
              <a:gd name="T35" fmla="*/ 773 h 1238"/>
              <a:gd name="T36" fmla="*/ 251 w 1648"/>
              <a:gd name="T37" fmla="*/ 763 h 1238"/>
              <a:gd name="T38" fmla="*/ 1648 w 1648"/>
              <a:gd name="T39" fmla="*/ 1186 h 1238"/>
              <a:gd name="T40" fmla="*/ 1648 w 1648"/>
              <a:gd name="T41" fmla="*/ 0 h 1238"/>
              <a:gd name="T42" fmla="*/ 251 w 1648"/>
              <a:gd name="T43" fmla="*/ 423 h 1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48" h="1238">
                <a:moveTo>
                  <a:pt x="832" y="1020"/>
                </a:moveTo>
                <a:cubicBezTo>
                  <a:pt x="976" y="1064"/>
                  <a:pt x="976" y="1064"/>
                  <a:pt x="976" y="1064"/>
                </a:cubicBezTo>
                <a:cubicBezTo>
                  <a:pt x="836" y="1203"/>
                  <a:pt x="836" y="1203"/>
                  <a:pt x="836" y="1203"/>
                </a:cubicBezTo>
                <a:cubicBezTo>
                  <a:pt x="811" y="1229"/>
                  <a:pt x="774" y="1238"/>
                  <a:pt x="739" y="1228"/>
                </a:cubicBezTo>
                <a:cubicBezTo>
                  <a:pt x="470" y="1149"/>
                  <a:pt x="470" y="1149"/>
                  <a:pt x="470" y="1149"/>
                </a:cubicBezTo>
                <a:cubicBezTo>
                  <a:pt x="437" y="1139"/>
                  <a:pt x="412" y="1112"/>
                  <a:pt x="404" y="1078"/>
                </a:cubicBezTo>
                <a:cubicBezTo>
                  <a:pt x="356" y="878"/>
                  <a:pt x="356" y="878"/>
                  <a:pt x="356" y="878"/>
                </a:cubicBezTo>
                <a:cubicBezTo>
                  <a:pt x="501" y="921"/>
                  <a:pt x="501" y="921"/>
                  <a:pt x="501" y="921"/>
                </a:cubicBezTo>
                <a:cubicBezTo>
                  <a:pt x="520" y="1004"/>
                  <a:pt x="520" y="1004"/>
                  <a:pt x="520" y="1004"/>
                </a:cubicBezTo>
                <a:cubicBezTo>
                  <a:pt x="526" y="1027"/>
                  <a:pt x="543" y="1044"/>
                  <a:pt x="565" y="1051"/>
                </a:cubicBezTo>
                <a:cubicBezTo>
                  <a:pt x="710" y="1094"/>
                  <a:pt x="710" y="1094"/>
                  <a:pt x="710" y="1094"/>
                </a:cubicBezTo>
                <a:cubicBezTo>
                  <a:pt x="733" y="1101"/>
                  <a:pt x="758" y="1094"/>
                  <a:pt x="775" y="1077"/>
                </a:cubicBezTo>
                <a:lnTo>
                  <a:pt x="832" y="1020"/>
                </a:lnTo>
                <a:close/>
                <a:moveTo>
                  <a:pt x="251" y="423"/>
                </a:moveTo>
                <a:cubicBezTo>
                  <a:pt x="191" y="441"/>
                  <a:pt x="126" y="437"/>
                  <a:pt x="68" y="412"/>
                </a:cubicBezTo>
                <a:cubicBezTo>
                  <a:pt x="0" y="383"/>
                  <a:pt x="0" y="383"/>
                  <a:pt x="0" y="383"/>
                </a:cubicBezTo>
                <a:cubicBezTo>
                  <a:pt x="0" y="803"/>
                  <a:pt x="0" y="803"/>
                  <a:pt x="0" y="803"/>
                </a:cubicBezTo>
                <a:cubicBezTo>
                  <a:pt x="68" y="773"/>
                  <a:pt x="68" y="773"/>
                  <a:pt x="68" y="773"/>
                </a:cubicBezTo>
                <a:cubicBezTo>
                  <a:pt x="126" y="748"/>
                  <a:pt x="191" y="744"/>
                  <a:pt x="251" y="763"/>
                </a:cubicBezTo>
                <a:cubicBezTo>
                  <a:pt x="1648" y="1186"/>
                  <a:pt x="1648" y="1186"/>
                  <a:pt x="1648" y="1186"/>
                </a:cubicBezTo>
                <a:cubicBezTo>
                  <a:pt x="1648" y="0"/>
                  <a:pt x="1648" y="0"/>
                  <a:pt x="1648" y="0"/>
                </a:cubicBezTo>
                <a:lnTo>
                  <a:pt x="251" y="42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latin typeface="Sofia Sans" pitchFamily="2" charset="0"/>
            </a:endParaRPr>
          </a:p>
        </p:txBody>
      </p:sp>
      <p:sp>
        <p:nvSpPr>
          <p:cNvPr id="68" name="Freeform 9"/>
          <p:cNvSpPr>
            <a:spLocks noEditPoints="1"/>
          </p:cNvSpPr>
          <p:nvPr/>
        </p:nvSpPr>
        <p:spPr bwMode="auto">
          <a:xfrm>
            <a:off x="3593909" y="4412977"/>
            <a:ext cx="282239" cy="286818"/>
          </a:xfrm>
          <a:custGeom>
            <a:avLst/>
            <a:gdLst>
              <a:gd name="T0" fmla="*/ 451 w 1667"/>
              <a:gd name="T1" fmla="*/ 710 h 1405"/>
              <a:gd name="T2" fmla="*/ 1092 w 1667"/>
              <a:gd name="T3" fmla="*/ 1351 h 1405"/>
              <a:gd name="T4" fmla="*/ 1287 w 1667"/>
              <a:gd name="T5" fmla="*/ 1351 h 1405"/>
              <a:gd name="T6" fmla="*/ 1287 w 1667"/>
              <a:gd name="T7" fmla="*/ 1155 h 1405"/>
              <a:gd name="T8" fmla="*/ 647 w 1667"/>
              <a:gd name="T9" fmla="*/ 515 h 1405"/>
              <a:gd name="T10" fmla="*/ 603 w 1667"/>
              <a:gd name="T11" fmla="*/ 398 h 1405"/>
              <a:gd name="T12" fmla="*/ 518 w 1667"/>
              <a:gd name="T13" fmla="*/ 169 h 1405"/>
              <a:gd name="T14" fmla="*/ 216 w 1667"/>
              <a:gd name="T15" fmla="*/ 99 h 1405"/>
              <a:gd name="T16" fmla="*/ 402 w 1667"/>
              <a:gd name="T17" fmla="*/ 285 h 1405"/>
              <a:gd name="T18" fmla="*/ 221 w 1667"/>
              <a:gd name="T19" fmla="*/ 466 h 1405"/>
              <a:gd name="T20" fmla="*/ 35 w 1667"/>
              <a:gd name="T21" fmla="*/ 280 h 1405"/>
              <a:gd name="T22" fmla="*/ 105 w 1667"/>
              <a:gd name="T23" fmla="*/ 582 h 1405"/>
              <a:gd name="T24" fmla="*/ 312 w 1667"/>
              <a:gd name="T25" fmla="*/ 668 h 1405"/>
              <a:gd name="T26" fmla="*/ 451 w 1667"/>
              <a:gd name="T27" fmla="*/ 710 h 1405"/>
              <a:gd name="T28" fmla="*/ 1182 w 1667"/>
              <a:gd name="T29" fmla="*/ 1188 h 1405"/>
              <a:gd name="T30" fmla="*/ 1239 w 1667"/>
              <a:gd name="T31" fmla="*/ 1245 h 1405"/>
              <a:gd name="T32" fmla="*/ 1182 w 1667"/>
              <a:gd name="T33" fmla="*/ 1302 h 1405"/>
              <a:gd name="T34" fmla="*/ 1126 w 1667"/>
              <a:gd name="T35" fmla="*/ 1245 h 1405"/>
              <a:gd name="T36" fmla="*/ 1182 w 1667"/>
              <a:gd name="T37" fmla="*/ 1188 h 1405"/>
              <a:gd name="T38" fmla="*/ 697 w 1667"/>
              <a:gd name="T39" fmla="*/ 174 h 1405"/>
              <a:gd name="T40" fmla="*/ 1285 w 1667"/>
              <a:gd name="T41" fmla="*/ 177 h 1405"/>
              <a:gd name="T42" fmla="*/ 1460 w 1667"/>
              <a:gd name="T43" fmla="*/ 427 h 1405"/>
              <a:gd name="T44" fmla="*/ 1583 w 1667"/>
              <a:gd name="T45" fmla="*/ 437 h 1405"/>
              <a:gd name="T46" fmla="*/ 1667 w 1667"/>
              <a:gd name="T47" fmla="*/ 521 h 1405"/>
              <a:gd name="T48" fmla="*/ 1398 w 1667"/>
              <a:gd name="T49" fmla="*/ 790 h 1405"/>
              <a:gd name="T50" fmla="*/ 1314 w 1667"/>
              <a:gd name="T51" fmla="*/ 706 h 1405"/>
              <a:gd name="T52" fmla="*/ 1307 w 1667"/>
              <a:gd name="T53" fmla="*/ 610 h 1405"/>
              <a:gd name="T54" fmla="*/ 1168 w 1667"/>
              <a:gd name="T55" fmla="*/ 633 h 1405"/>
              <a:gd name="T56" fmla="*/ 1044 w 1667"/>
              <a:gd name="T57" fmla="*/ 757 h 1405"/>
              <a:gd name="T58" fmla="*/ 856 w 1667"/>
              <a:gd name="T59" fmla="*/ 569 h 1405"/>
              <a:gd name="T60" fmla="*/ 981 w 1667"/>
              <a:gd name="T61" fmla="*/ 444 h 1405"/>
              <a:gd name="T62" fmla="*/ 697 w 1667"/>
              <a:gd name="T63" fmla="*/ 174 h 1405"/>
              <a:gd name="T64" fmla="*/ 693 w 1667"/>
              <a:gd name="T65" fmla="*/ 1107 h 1405"/>
              <a:gd name="T66" fmla="*/ 447 w 1667"/>
              <a:gd name="T67" fmla="*/ 1351 h 1405"/>
              <a:gd name="T68" fmla="*/ 260 w 1667"/>
              <a:gd name="T69" fmla="*/ 1351 h 1405"/>
              <a:gd name="T70" fmla="*/ 260 w 1667"/>
              <a:gd name="T71" fmla="*/ 1163 h 1405"/>
              <a:gd name="T72" fmla="*/ 505 w 1667"/>
              <a:gd name="T73" fmla="*/ 919 h 1405"/>
              <a:gd name="T74" fmla="*/ 693 w 1667"/>
              <a:gd name="T75" fmla="*/ 1107 h 1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67" h="1405">
                <a:moveTo>
                  <a:pt x="451" y="710"/>
                </a:moveTo>
                <a:cubicBezTo>
                  <a:pt x="1092" y="1351"/>
                  <a:pt x="1092" y="1351"/>
                  <a:pt x="1092" y="1351"/>
                </a:cubicBezTo>
                <a:cubicBezTo>
                  <a:pt x="1145" y="1405"/>
                  <a:pt x="1233" y="1405"/>
                  <a:pt x="1287" y="1351"/>
                </a:cubicBezTo>
                <a:cubicBezTo>
                  <a:pt x="1341" y="1297"/>
                  <a:pt x="1341" y="1209"/>
                  <a:pt x="1287" y="1155"/>
                </a:cubicBezTo>
                <a:cubicBezTo>
                  <a:pt x="647" y="515"/>
                  <a:pt x="647" y="515"/>
                  <a:pt x="647" y="515"/>
                </a:cubicBezTo>
                <a:cubicBezTo>
                  <a:pt x="616" y="484"/>
                  <a:pt x="600" y="441"/>
                  <a:pt x="603" y="398"/>
                </a:cubicBezTo>
                <a:cubicBezTo>
                  <a:pt x="610" y="316"/>
                  <a:pt x="581" y="231"/>
                  <a:pt x="518" y="169"/>
                </a:cubicBezTo>
                <a:cubicBezTo>
                  <a:pt x="437" y="87"/>
                  <a:pt x="319" y="63"/>
                  <a:pt x="216" y="99"/>
                </a:cubicBezTo>
                <a:cubicBezTo>
                  <a:pt x="402" y="285"/>
                  <a:pt x="402" y="285"/>
                  <a:pt x="402" y="285"/>
                </a:cubicBezTo>
                <a:cubicBezTo>
                  <a:pt x="406" y="358"/>
                  <a:pt x="294" y="470"/>
                  <a:pt x="221" y="466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0" y="382"/>
                  <a:pt x="23" y="500"/>
                  <a:pt x="105" y="582"/>
                </a:cubicBezTo>
                <a:cubicBezTo>
                  <a:pt x="162" y="639"/>
                  <a:pt x="237" y="668"/>
                  <a:pt x="312" y="668"/>
                </a:cubicBezTo>
                <a:cubicBezTo>
                  <a:pt x="332" y="668"/>
                  <a:pt x="396" y="655"/>
                  <a:pt x="451" y="710"/>
                </a:cubicBezTo>
                <a:close/>
                <a:moveTo>
                  <a:pt x="1182" y="1188"/>
                </a:moveTo>
                <a:cubicBezTo>
                  <a:pt x="1214" y="1188"/>
                  <a:pt x="1239" y="1213"/>
                  <a:pt x="1239" y="1245"/>
                </a:cubicBezTo>
                <a:cubicBezTo>
                  <a:pt x="1239" y="1276"/>
                  <a:pt x="1214" y="1302"/>
                  <a:pt x="1182" y="1302"/>
                </a:cubicBezTo>
                <a:cubicBezTo>
                  <a:pt x="1151" y="1302"/>
                  <a:pt x="1126" y="1276"/>
                  <a:pt x="1126" y="1245"/>
                </a:cubicBezTo>
                <a:cubicBezTo>
                  <a:pt x="1126" y="1213"/>
                  <a:pt x="1151" y="1188"/>
                  <a:pt x="1182" y="1188"/>
                </a:cubicBezTo>
                <a:close/>
                <a:moveTo>
                  <a:pt x="697" y="174"/>
                </a:moveTo>
                <a:cubicBezTo>
                  <a:pt x="697" y="174"/>
                  <a:pt x="1050" y="0"/>
                  <a:pt x="1285" y="177"/>
                </a:cubicBezTo>
                <a:cubicBezTo>
                  <a:pt x="1418" y="277"/>
                  <a:pt x="1400" y="367"/>
                  <a:pt x="1460" y="427"/>
                </a:cubicBezTo>
                <a:cubicBezTo>
                  <a:pt x="1515" y="482"/>
                  <a:pt x="1583" y="437"/>
                  <a:pt x="1583" y="437"/>
                </a:cubicBezTo>
                <a:cubicBezTo>
                  <a:pt x="1667" y="521"/>
                  <a:pt x="1667" y="521"/>
                  <a:pt x="1667" y="521"/>
                </a:cubicBezTo>
                <a:cubicBezTo>
                  <a:pt x="1398" y="790"/>
                  <a:pt x="1398" y="790"/>
                  <a:pt x="1398" y="790"/>
                </a:cubicBezTo>
                <a:cubicBezTo>
                  <a:pt x="1314" y="706"/>
                  <a:pt x="1314" y="706"/>
                  <a:pt x="1314" y="706"/>
                </a:cubicBezTo>
                <a:cubicBezTo>
                  <a:pt x="1314" y="706"/>
                  <a:pt x="1350" y="654"/>
                  <a:pt x="1307" y="610"/>
                </a:cubicBezTo>
                <a:cubicBezTo>
                  <a:pt x="1268" y="571"/>
                  <a:pt x="1219" y="582"/>
                  <a:pt x="1168" y="633"/>
                </a:cubicBezTo>
                <a:cubicBezTo>
                  <a:pt x="1139" y="662"/>
                  <a:pt x="1044" y="757"/>
                  <a:pt x="1044" y="757"/>
                </a:cubicBezTo>
                <a:cubicBezTo>
                  <a:pt x="856" y="569"/>
                  <a:pt x="856" y="569"/>
                  <a:pt x="856" y="569"/>
                </a:cubicBezTo>
                <a:cubicBezTo>
                  <a:pt x="981" y="444"/>
                  <a:pt x="981" y="444"/>
                  <a:pt x="981" y="444"/>
                </a:cubicBezTo>
                <a:cubicBezTo>
                  <a:pt x="1097" y="328"/>
                  <a:pt x="978" y="202"/>
                  <a:pt x="697" y="174"/>
                </a:cubicBezTo>
                <a:close/>
                <a:moveTo>
                  <a:pt x="693" y="1107"/>
                </a:moveTo>
                <a:cubicBezTo>
                  <a:pt x="447" y="1351"/>
                  <a:pt x="447" y="1351"/>
                  <a:pt x="447" y="1351"/>
                </a:cubicBezTo>
                <a:cubicBezTo>
                  <a:pt x="395" y="1403"/>
                  <a:pt x="311" y="1403"/>
                  <a:pt x="260" y="1351"/>
                </a:cubicBezTo>
                <a:cubicBezTo>
                  <a:pt x="208" y="1299"/>
                  <a:pt x="208" y="1215"/>
                  <a:pt x="260" y="1163"/>
                </a:cubicBezTo>
                <a:cubicBezTo>
                  <a:pt x="505" y="919"/>
                  <a:pt x="505" y="919"/>
                  <a:pt x="505" y="919"/>
                </a:cubicBezTo>
                <a:lnTo>
                  <a:pt x="693" y="110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latin typeface="Sofia Sans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00170" y="4608905"/>
            <a:ext cx="137410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chemeClr val="accent6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Изграждане на модерна дигитална инфрастр</a:t>
            </a:r>
            <a:r>
              <a:rPr lang="en-US" sz="1200" dirty="0">
                <a:solidFill>
                  <a:schemeClr val="accent6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  <a:endParaRPr lang="bg-BG" sz="1200" dirty="0">
              <a:solidFill>
                <a:schemeClr val="accent6"/>
              </a:solidFill>
              <a:latin typeface="Sofia Sans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9" name="Freeform 5"/>
          <p:cNvSpPr>
            <a:spLocks noEditPoints="1"/>
          </p:cNvSpPr>
          <p:nvPr/>
        </p:nvSpPr>
        <p:spPr bwMode="auto">
          <a:xfrm>
            <a:off x="4404359" y="2666082"/>
            <a:ext cx="697231" cy="587976"/>
          </a:xfrm>
          <a:custGeom>
            <a:avLst/>
            <a:gdLst>
              <a:gd name="T0" fmla="*/ 847 w 1648"/>
              <a:gd name="T1" fmla="*/ 1110 h 1388"/>
              <a:gd name="T2" fmla="*/ 848 w 1648"/>
              <a:gd name="T3" fmla="*/ 1106 h 1388"/>
              <a:gd name="T4" fmla="*/ 180 w 1648"/>
              <a:gd name="T5" fmla="*/ 1106 h 1388"/>
              <a:gd name="T6" fmla="*/ 180 w 1648"/>
              <a:gd name="T7" fmla="*/ 160 h 1388"/>
              <a:gd name="T8" fmla="*/ 1467 w 1648"/>
              <a:gd name="T9" fmla="*/ 160 h 1388"/>
              <a:gd name="T10" fmla="*/ 1467 w 1648"/>
              <a:gd name="T11" fmla="*/ 728 h 1388"/>
              <a:gd name="T12" fmla="*/ 1647 w 1648"/>
              <a:gd name="T13" fmla="*/ 966 h 1388"/>
              <a:gd name="T14" fmla="*/ 1647 w 1648"/>
              <a:gd name="T15" fmla="*/ 128 h 1388"/>
              <a:gd name="T16" fmla="*/ 1519 w 1648"/>
              <a:gd name="T17" fmla="*/ 0 h 1388"/>
              <a:gd name="T18" fmla="*/ 128 w 1648"/>
              <a:gd name="T19" fmla="*/ 0 h 1388"/>
              <a:gd name="T20" fmla="*/ 0 w 1648"/>
              <a:gd name="T21" fmla="*/ 128 h 1388"/>
              <a:gd name="T22" fmla="*/ 0 w 1648"/>
              <a:gd name="T23" fmla="*/ 1138 h 1388"/>
              <a:gd name="T24" fmla="*/ 128 w 1648"/>
              <a:gd name="T25" fmla="*/ 1266 h 1388"/>
              <a:gd name="T26" fmla="*/ 918 w 1648"/>
              <a:gd name="T27" fmla="*/ 1266 h 1388"/>
              <a:gd name="T28" fmla="*/ 847 w 1648"/>
              <a:gd name="T29" fmla="*/ 1110 h 1388"/>
              <a:gd name="T30" fmla="*/ 873 w 1648"/>
              <a:gd name="T31" fmla="*/ 597 h 1388"/>
              <a:gd name="T32" fmla="*/ 973 w 1648"/>
              <a:gd name="T33" fmla="*/ 671 h 1388"/>
              <a:gd name="T34" fmla="*/ 914 w 1648"/>
              <a:gd name="T35" fmla="*/ 651 h 1388"/>
              <a:gd name="T36" fmla="*/ 852 w 1648"/>
              <a:gd name="T37" fmla="*/ 671 h 1388"/>
              <a:gd name="T38" fmla="*/ 813 w 1648"/>
              <a:gd name="T39" fmla="*/ 785 h 1388"/>
              <a:gd name="T40" fmla="*/ 813 w 1648"/>
              <a:gd name="T41" fmla="*/ 616 h 1388"/>
              <a:gd name="T42" fmla="*/ 873 w 1648"/>
              <a:gd name="T43" fmla="*/ 597 h 1388"/>
              <a:gd name="T44" fmla="*/ 921 w 1648"/>
              <a:gd name="T45" fmla="*/ 708 h 1388"/>
              <a:gd name="T46" fmla="*/ 970 w 1648"/>
              <a:gd name="T47" fmla="*/ 733 h 1388"/>
              <a:gd name="T48" fmla="*/ 1115 w 1648"/>
              <a:gd name="T49" fmla="*/ 936 h 1388"/>
              <a:gd name="T50" fmla="*/ 1132 w 1648"/>
              <a:gd name="T51" fmla="*/ 945 h 1388"/>
              <a:gd name="T52" fmla="*/ 1145 w 1648"/>
              <a:gd name="T53" fmla="*/ 941 h 1388"/>
              <a:gd name="T54" fmla="*/ 1150 w 1648"/>
              <a:gd name="T55" fmla="*/ 911 h 1388"/>
              <a:gd name="T56" fmla="*/ 1114 w 1648"/>
              <a:gd name="T57" fmla="*/ 860 h 1388"/>
              <a:gd name="T58" fmla="*/ 1172 w 1648"/>
              <a:gd name="T59" fmla="*/ 846 h 1388"/>
              <a:gd name="T60" fmla="*/ 1181 w 1648"/>
              <a:gd name="T61" fmla="*/ 845 h 1388"/>
              <a:gd name="T62" fmla="*/ 1212 w 1648"/>
              <a:gd name="T63" fmla="*/ 861 h 1388"/>
              <a:gd name="T64" fmla="*/ 1241 w 1648"/>
              <a:gd name="T65" fmla="*/ 902 h 1388"/>
              <a:gd name="T66" fmla="*/ 1259 w 1648"/>
              <a:gd name="T67" fmla="*/ 911 h 1388"/>
              <a:gd name="T68" fmla="*/ 1271 w 1648"/>
              <a:gd name="T69" fmla="*/ 907 h 1388"/>
              <a:gd name="T70" fmla="*/ 1276 w 1648"/>
              <a:gd name="T71" fmla="*/ 877 h 1388"/>
              <a:gd name="T72" fmla="*/ 1243 w 1648"/>
              <a:gd name="T73" fmla="*/ 829 h 1388"/>
              <a:gd name="T74" fmla="*/ 1299 w 1648"/>
              <a:gd name="T75" fmla="*/ 817 h 1388"/>
              <a:gd name="T76" fmla="*/ 1307 w 1648"/>
              <a:gd name="T77" fmla="*/ 816 h 1388"/>
              <a:gd name="T78" fmla="*/ 1338 w 1648"/>
              <a:gd name="T79" fmla="*/ 832 h 1388"/>
              <a:gd name="T80" fmla="*/ 1363 w 1648"/>
              <a:gd name="T81" fmla="*/ 867 h 1388"/>
              <a:gd name="T82" fmla="*/ 1380 w 1648"/>
              <a:gd name="T83" fmla="*/ 876 h 1388"/>
              <a:gd name="T84" fmla="*/ 1393 w 1648"/>
              <a:gd name="T85" fmla="*/ 872 h 1388"/>
              <a:gd name="T86" fmla="*/ 1398 w 1648"/>
              <a:gd name="T87" fmla="*/ 841 h 1388"/>
              <a:gd name="T88" fmla="*/ 1370 w 1648"/>
              <a:gd name="T89" fmla="*/ 802 h 1388"/>
              <a:gd name="T90" fmla="*/ 1387 w 1648"/>
              <a:gd name="T91" fmla="*/ 799 h 1388"/>
              <a:gd name="T92" fmla="*/ 1408 w 1648"/>
              <a:gd name="T93" fmla="*/ 797 h 1388"/>
              <a:gd name="T94" fmla="*/ 1511 w 1648"/>
              <a:gd name="T95" fmla="*/ 869 h 1388"/>
              <a:gd name="T96" fmla="*/ 1648 w 1648"/>
              <a:gd name="T97" fmla="*/ 1169 h 1388"/>
              <a:gd name="T98" fmla="*/ 1341 w 1648"/>
              <a:gd name="T99" fmla="*/ 1388 h 1388"/>
              <a:gd name="T100" fmla="*/ 987 w 1648"/>
              <a:gd name="T101" fmla="*/ 1210 h 1388"/>
              <a:gd name="T102" fmla="*/ 924 w 1648"/>
              <a:gd name="T103" fmla="*/ 1131 h 1388"/>
              <a:gd name="T104" fmla="*/ 997 w 1648"/>
              <a:gd name="T105" fmla="*/ 1086 h 1388"/>
              <a:gd name="T106" fmla="*/ 1002 w 1648"/>
              <a:gd name="T107" fmla="*/ 1086 h 1388"/>
              <a:gd name="T108" fmla="*/ 1087 w 1648"/>
              <a:gd name="T109" fmla="*/ 1102 h 1388"/>
              <a:gd name="T110" fmla="*/ 873 w 1648"/>
              <a:gd name="T111" fmla="*/ 802 h 1388"/>
              <a:gd name="T112" fmla="*/ 887 w 1648"/>
              <a:gd name="T113" fmla="*/ 719 h 1388"/>
              <a:gd name="T114" fmla="*/ 921 w 1648"/>
              <a:gd name="T115" fmla="*/ 708 h 1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48" h="1388">
                <a:moveTo>
                  <a:pt x="847" y="1110"/>
                </a:moveTo>
                <a:cubicBezTo>
                  <a:pt x="848" y="1109"/>
                  <a:pt x="848" y="1107"/>
                  <a:pt x="848" y="1106"/>
                </a:cubicBezTo>
                <a:cubicBezTo>
                  <a:pt x="180" y="1106"/>
                  <a:pt x="180" y="1106"/>
                  <a:pt x="180" y="1106"/>
                </a:cubicBezTo>
                <a:cubicBezTo>
                  <a:pt x="180" y="160"/>
                  <a:pt x="180" y="160"/>
                  <a:pt x="180" y="160"/>
                </a:cubicBezTo>
                <a:cubicBezTo>
                  <a:pt x="1467" y="160"/>
                  <a:pt x="1467" y="160"/>
                  <a:pt x="1467" y="160"/>
                </a:cubicBezTo>
                <a:cubicBezTo>
                  <a:pt x="1467" y="728"/>
                  <a:pt x="1467" y="728"/>
                  <a:pt x="1467" y="728"/>
                </a:cubicBezTo>
                <a:cubicBezTo>
                  <a:pt x="1555" y="760"/>
                  <a:pt x="1618" y="876"/>
                  <a:pt x="1647" y="966"/>
                </a:cubicBezTo>
                <a:cubicBezTo>
                  <a:pt x="1647" y="128"/>
                  <a:pt x="1647" y="128"/>
                  <a:pt x="1647" y="128"/>
                </a:cubicBezTo>
                <a:cubicBezTo>
                  <a:pt x="1647" y="57"/>
                  <a:pt x="1590" y="0"/>
                  <a:pt x="1519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1138"/>
                  <a:pt x="0" y="1138"/>
                  <a:pt x="0" y="1138"/>
                </a:cubicBezTo>
                <a:cubicBezTo>
                  <a:pt x="0" y="1209"/>
                  <a:pt x="57" y="1266"/>
                  <a:pt x="128" y="1266"/>
                </a:cubicBezTo>
                <a:cubicBezTo>
                  <a:pt x="918" y="1266"/>
                  <a:pt x="918" y="1266"/>
                  <a:pt x="918" y="1266"/>
                </a:cubicBezTo>
                <a:cubicBezTo>
                  <a:pt x="851" y="1226"/>
                  <a:pt x="833" y="1162"/>
                  <a:pt x="847" y="1110"/>
                </a:cubicBezTo>
                <a:close/>
                <a:moveTo>
                  <a:pt x="873" y="597"/>
                </a:moveTo>
                <a:cubicBezTo>
                  <a:pt x="917" y="597"/>
                  <a:pt x="959" y="625"/>
                  <a:pt x="973" y="671"/>
                </a:cubicBezTo>
                <a:cubicBezTo>
                  <a:pt x="955" y="658"/>
                  <a:pt x="935" y="651"/>
                  <a:pt x="914" y="651"/>
                </a:cubicBezTo>
                <a:cubicBezTo>
                  <a:pt x="892" y="651"/>
                  <a:pt x="871" y="658"/>
                  <a:pt x="852" y="671"/>
                </a:cubicBezTo>
                <a:cubicBezTo>
                  <a:pt x="815" y="698"/>
                  <a:pt x="799" y="743"/>
                  <a:pt x="813" y="785"/>
                </a:cubicBezTo>
                <a:cubicBezTo>
                  <a:pt x="755" y="744"/>
                  <a:pt x="755" y="658"/>
                  <a:pt x="813" y="616"/>
                </a:cubicBezTo>
                <a:cubicBezTo>
                  <a:pt x="832" y="603"/>
                  <a:pt x="853" y="597"/>
                  <a:pt x="873" y="597"/>
                </a:cubicBezTo>
                <a:moveTo>
                  <a:pt x="921" y="708"/>
                </a:moveTo>
                <a:cubicBezTo>
                  <a:pt x="940" y="708"/>
                  <a:pt x="958" y="717"/>
                  <a:pt x="970" y="733"/>
                </a:cubicBezTo>
                <a:cubicBezTo>
                  <a:pt x="1115" y="936"/>
                  <a:pt x="1115" y="936"/>
                  <a:pt x="1115" y="936"/>
                </a:cubicBezTo>
                <a:cubicBezTo>
                  <a:pt x="1119" y="942"/>
                  <a:pt x="1126" y="945"/>
                  <a:pt x="1132" y="945"/>
                </a:cubicBezTo>
                <a:cubicBezTo>
                  <a:pt x="1137" y="945"/>
                  <a:pt x="1141" y="944"/>
                  <a:pt x="1145" y="941"/>
                </a:cubicBezTo>
                <a:cubicBezTo>
                  <a:pt x="1155" y="934"/>
                  <a:pt x="1157" y="920"/>
                  <a:pt x="1150" y="911"/>
                </a:cubicBezTo>
                <a:cubicBezTo>
                  <a:pt x="1114" y="860"/>
                  <a:pt x="1114" y="860"/>
                  <a:pt x="1114" y="860"/>
                </a:cubicBezTo>
                <a:cubicBezTo>
                  <a:pt x="1131" y="856"/>
                  <a:pt x="1150" y="851"/>
                  <a:pt x="1172" y="846"/>
                </a:cubicBezTo>
                <a:cubicBezTo>
                  <a:pt x="1175" y="845"/>
                  <a:pt x="1178" y="845"/>
                  <a:pt x="1181" y="845"/>
                </a:cubicBezTo>
                <a:cubicBezTo>
                  <a:pt x="1193" y="845"/>
                  <a:pt x="1204" y="851"/>
                  <a:pt x="1212" y="861"/>
                </a:cubicBezTo>
                <a:cubicBezTo>
                  <a:pt x="1241" y="902"/>
                  <a:pt x="1241" y="902"/>
                  <a:pt x="1241" y="902"/>
                </a:cubicBezTo>
                <a:cubicBezTo>
                  <a:pt x="1245" y="908"/>
                  <a:pt x="1252" y="911"/>
                  <a:pt x="1259" y="911"/>
                </a:cubicBezTo>
                <a:cubicBezTo>
                  <a:pt x="1263" y="911"/>
                  <a:pt x="1267" y="910"/>
                  <a:pt x="1271" y="907"/>
                </a:cubicBezTo>
                <a:cubicBezTo>
                  <a:pt x="1281" y="900"/>
                  <a:pt x="1283" y="886"/>
                  <a:pt x="1276" y="877"/>
                </a:cubicBezTo>
                <a:cubicBezTo>
                  <a:pt x="1243" y="829"/>
                  <a:pt x="1243" y="829"/>
                  <a:pt x="1243" y="829"/>
                </a:cubicBezTo>
                <a:cubicBezTo>
                  <a:pt x="1261" y="825"/>
                  <a:pt x="1280" y="821"/>
                  <a:pt x="1299" y="817"/>
                </a:cubicBezTo>
                <a:cubicBezTo>
                  <a:pt x="1302" y="816"/>
                  <a:pt x="1304" y="816"/>
                  <a:pt x="1307" y="816"/>
                </a:cubicBezTo>
                <a:cubicBezTo>
                  <a:pt x="1319" y="816"/>
                  <a:pt x="1331" y="822"/>
                  <a:pt x="1338" y="832"/>
                </a:cubicBezTo>
                <a:cubicBezTo>
                  <a:pt x="1363" y="867"/>
                  <a:pt x="1363" y="867"/>
                  <a:pt x="1363" y="867"/>
                </a:cubicBezTo>
                <a:cubicBezTo>
                  <a:pt x="1367" y="872"/>
                  <a:pt x="1374" y="876"/>
                  <a:pt x="1380" y="876"/>
                </a:cubicBezTo>
                <a:cubicBezTo>
                  <a:pt x="1385" y="876"/>
                  <a:pt x="1389" y="874"/>
                  <a:pt x="1393" y="872"/>
                </a:cubicBezTo>
                <a:cubicBezTo>
                  <a:pt x="1403" y="865"/>
                  <a:pt x="1405" y="851"/>
                  <a:pt x="1398" y="841"/>
                </a:cubicBezTo>
                <a:cubicBezTo>
                  <a:pt x="1370" y="802"/>
                  <a:pt x="1370" y="802"/>
                  <a:pt x="1370" y="802"/>
                </a:cubicBezTo>
                <a:cubicBezTo>
                  <a:pt x="1376" y="801"/>
                  <a:pt x="1382" y="800"/>
                  <a:pt x="1387" y="799"/>
                </a:cubicBezTo>
                <a:cubicBezTo>
                  <a:pt x="1394" y="798"/>
                  <a:pt x="1401" y="797"/>
                  <a:pt x="1408" y="797"/>
                </a:cubicBezTo>
                <a:cubicBezTo>
                  <a:pt x="1453" y="797"/>
                  <a:pt x="1481" y="826"/>
                  <a:pt x="1511" y="869"/>
                </a:cubicBezTo>
                <a:cubicBezTo>
                  <a:pt x="1590" y="980"/>
                  <a:pt x="1568" y="1058"/>
                  <a:pt x="1648" y="1169"/>
                </a:cubicBezTo>
                <a:cubicBezTo>
                  <a:pt x="1548" y="1241"/>
                  <a:pt x="1447" y="1313"/>
                  <a:pt x="1341" y="1388"/>
                </a:cubicBezTo>
                <a:cubicBezTo>
                  <a:pt x="1176" y="1265"/>
                  <a:pt x="1033" y="1225"/>
                  <a:pt x="987" y="1210"/>
                </a:cubicBezTo>
                <a:cubicBezTo>
                  <a:pt x="943" y="1195"/>
                  <a:pt x="914" y="1167"/>
                  <a:pt x="924" y="1131"/>
                </a:cubicBezTo>
                <a:cubicBezTo>
                  <a:pt x="934" y="1097"/>
                  <a:pt x="967" y="1086"/>
                  <a:pt x="997" y="1086"/>
                </a:cubicBezTo>
                <a:cubicBezTo>
                  <a:pt x="999" y="1086"/>
                  <a:pt x="1001" y="1086"/>
                  <a:pt x="1002" y="1086"/>
                </a:cubicBezTo>
                <a:cubicBezTo>
                  <a:pt x="1049" y="1088"/>
                  <a:pt x="1087" y="1102"/>
                  <a:pt x="1087" y="1102"/>
                </a:cubicBezTo>
                <a:cubicBezTo>
                  <a:pt x="873" y="802"/>
                  <a:pt x="873" y="802"/>
                  <a:pt x="873" y="802"/>
                </a:cubicBezTo>
                <a:cubicBezTo>
                  <a:pt x="854" y="775"/>
                  <a:pt x="860" y="738"/>
                  <a:pt x="887" y="719"/>
                </a:cubicBezTo>
                <a:cubicBezTo>
                  <a:pt x="897" y="712"/>
                  <a:pt x="909" y="708"/>
                  <a:pt x="921" y="708"/>
                </a:cubicBezTo>
              </a:path>
            </a:pathLst>
          </a:custGeom>
          <a:solidFill>
            <a:schemeClr val="tx1">
              <a:lumMod val="9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latin typeface="Sofia Sans" pitchFamily="2" charset="0"/>
            </a:endParaRPr>
          </a:p>
        </p:txBody>
      </p:sp>
      <p:sp>
        <p:nvSpPr>
          <p:cNvPr id="70" name="Freeform 17"/>
          <p:cNvSpPr>
            <a:spLocks noEditPoints="1"/>
          </p:cNvSpPr>
          <p:nvPr/>
        </p:nvSpPr>
        <p:spPr bwMode="auto">
          <a:xfrm>
            <a:off x="8625816" y="2367479"/>
            <a:ext cx="392477" cy="357991"/>
          </a:xfrm>
          <a:custGeom>
            <a:avLst/>
            <a:gdLst>
              <a:gd name="T0" fmla="*/ 812 w 1648"/>
              <a:gd name="T1" fmla="*/ 0 h 1502"/>
              <a:gd name="T2" fmla="*/ 457 w 1648"/>
              <a:gd name="T3" fmla="*/ 354 h 1502"/>
              <a:gd name="T4" fmla="*/ 812 w 1648"/>
              <a:gd name="T5" fmla="*/ 1120 h 1502"/>
              <a:gd name="T6" fmla="*/ 1167 w 1648"/>
              <a:gd name="T7" fmla="*/ 354 h 1502"/>
              <a:gd name="T8" fmla="*/ 812 w 1648"/>
              <a:gd name="T9" fmla="*/ 0 h 1502"/>
              <a:gd name="T10" fmla="*/ 812 w 1648"/>
              <a:gd name="T11" fmla="*/ 473 h 1502"/>
              <a:gd name="T12" fmla="*/ 685 w 1648"/>
              <a:gd name="T13" fmla="*/ 346 h 1502"/>
              <a:gd name="T14" fmla="*/ 812 w 1648"/>
              <a:gd name="T15" fmla="*/ 218 h 1502"/>
              <a:gd name="T16" fmla="*/ 939 w 1648"/>
              <a:gd name="T17" fmla="*/ 346 h 1502"/>
              <a:gd name="T18" fmla="*/ 812 w 1648"/>
              <a:gd name="T19" fmla="*/ 473 h 1502"/>
              <a:gd name="T20" fmla="*/ 1648 w 1648"/>
              <a:gd name="T21" fmla="*/ 1502 h 1502"/>
              <a:gd name="T22" fmla="*/ 1187 w 1648"/>
              <a:gd name="T23" fmla="*/ 1336 h 1502"/>
              <a:gd name="T24" fmla="*/ 813 w 1648"/>
              <a:gd name="T25" fmla="*/ 1502 h 1502"/>
              <a:gd name="T26" fmla="*/ 441 w 1648"/>
              <a:gd name="T27" fmla="*/ 1336 h 1502"/>
              <a:gd name="T28" fmla="*/ 0 w 1648"/>
              <a:gd name="T29" fmla="*/ 1502 h 1502"/>
              <a:gd name="T30" fmla="*/ 270 w 1648"/>
              <a:gd name="T31" fmla="*/ 965 h 1502"/>
              <a:gd name="T32" fmla="*/ 572 w 1648"/>
              <a:gd name="T33" fmla="*/ 834 h 1502"/>
              <a:gd name="T34" fmla="*/ 633 w 1648"/>
              <a:gd name="T35" fmla="*/ 939 h 1502"/>
              <a:gd name="T36" fmla="*/ 358 w 1648"/>
              <a:gd name="T37" fmla="*/ 1058 h 1502"/>
              <a:gd name="T38" fmla="*/ 245 w 1648"/>
              <a:gd name="T39" fmla="*/ 1281 h 1502"/>
              <a:gd name="T40" fmla="*/ 431 w 1648"/>
              <a:gd name="T41" fmla="*/ 1211 h 1502"/>
              <a:gd name="T42" fmla="*/ 539 w 1648"/>
              <a:gd name="T43" fmla="*/ 1018 h 1502"/>
              <a:gd name="T44" fmla="*/ 495 w 1648"/>
              <a:gd name="T45" fmla="*/ 1228 h 1502"/>
              <a:gd name="T46" fmla="*/ 781 w 1648"/>
              <a:gd name="T47" fmla="*/ 1356 h 1502"/>
              <a:gd name="T48" fmla="*/ 813 w 1648"/>
              <a:gd name="T49" fmla="*/ 1212 h 1502"/>
              <a:gd name="T50" fmla="*/ 849 w 1648"/>
              <a:gd name="T51" fmla="*/ 1357 h 1502"/>
              <a:gd name="T52" fmla="*/ 1135 w 1648"/>
              <a:gd name="T53" fmla="*/ 1228 h 1502"/>
              <a:gd name="T54" fmla="*/ 1092 w 1648"/>
              <a:gd name="T55" fmla="*/ 1012 h 1502"/>
              <a:gd name="T56" fmla="*/ 1200 w 1648"/>
              <a:gd name="T57" fmla="*/ 1213 h 1502"/>
              <a:gd name="T58" fmla="*/ 1405 w 1648"/>
              <a:gd name="T59" fmla="*/ 1287 h 1502"/>
              <a:gd name="T60" fmla="*/ 1290 w 1648"/>
              <a:gd name="T61" fmla="*/ 1058 h 1502"/>
              <a:gd name="T62" fmla="*/ 994 w 1648"/>
              <a:gd name="T63" fmla="*/ 932 h 1502"/>
              <a:gd name="T64" fmla="*/ 1056 w 1648"/>
              <a:gd name="T65" fmla="*/ 828 h 1502"/>
              <a:gd name="T66" fmla="*/ 1378 w 1648"/>
              <a:gd name="T67" fmla="*/ 965 h 1502"/>
              <a:gd name="T68" fmla="*/ 1648 w 1648"/>
              <a:gd name="T69" fmla="*/ 1502 h 1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48" h="1502">
                <a:moveTo>
                  <a:pt x="812" y="0"/>
                </a:moveTo>
                <a:cubicBezTo>
                  <a:pt x="616" y="0"/>
                  <a:pt x="457" y="158"/>
                  <a:pt x="457" y="354"/>
                </a:cubicBezTo>
                <a:cubicBezTo>
                  <a:pt x="457" y="646"/>
                  <a:pt x="736" y="676"/>
                  <a:pt x="812" y="1120"/>
                </a:cubicBezTo>
                <a:cubicBezTo>
                  <a:pt x="888" y="676"/>
                  <a:pt x="1167" y="646"/>
                  <a:pt x="1167" y="354"/>
                </a:cubicBezTo>
                <a:cubicBezTo>
                  <a:pt x="1167" y="158"/>
                  <a:pt x="1008" y="0"/>
                  <a:pt x="812" y="0"/>
                </a:cubicBezTo>
                <a:close/>
                <a:moveTo>
                  <a:pt x="812" y="473"/>
                </a:moveTo>
                <a:cubicBezTo>
                  <a:pt x="742" y="473"/>
                  <a:pt x="685" y="416"/>
                  <a:pt x="685" y="346"/>
                </a:cubicBezTo>
                <a:cubicBezTo>
                  <a:pt x="685" y="275"/>
                  <a:pt x="742" y="218"/>
                  <a:pt x="812" y="218"/>
                </a:cubicBezTo>
                <a:cubicBezTo>
                  <a:pt x="882" y="218"/>
                  <a:pt x="939" y="275"/>
                  <a:pt x="939" y="346"/>
                </a:cubicBezTo>
                <a:cubicBezTo>
                  <a:pt x="939" y="416"/>
                  <a:pt x="882" y="473"/>
                  <a:pt x="812" y="473"/>
                </a:cubicBezTo>
                <a:close/>
                <a:moveTo>
                  <a:pt x="1648" y="1502"/>
                </a:moveTo>
                <a:cubicBezTo>
                  <a:pt x="1187" y="1336"/>
                  <a:pt x="1187" y="1336"/>
                  <a:pt x="1187" y="1336"/>
                </a:cubicBezTo>
                <a:cubicBezTo>
                  <a:pt x="813" y="1502"/>
                  <a:pt x="813" y="1502"/>
                  <a:pt x="813" y="1502"/>
                </a:cubicBezTo>
                <a:cubicBezTo>
                  <a:pt x="441" y="1336"/>
                  <a:pt x="441" y="1336"/>
                  <a:pt x="441" y="1336"/>
                </a:cubicBezTo>
                <a:cubicBezTo>
                  <a:pt x="0" y="1502"/>
                  <a:pt x="0" y="1502"/>
                  <a:pt x="0" y="1502"/>
                </a:cubicBezTo>
                <a:cubicBezTo>
                  <a:pt x="270" y="965"/>
                  <a:pt x="270" y="965"/>
                  <a:pt x="270" y="965"/>
                </a:cubicBezTo>
                <a:cubicBezTo>
                  <a:pt x="572" y="834"/>
                  <a:pt x="572" y="834"/>
                  <a:pt x="572" y="834"/>
                </a:cubicBezTo>
                <a:cubicBezTo>
                  <a:pt x="593" y="865"/>
                  <a:pt x="614" y="899"/>
                  <a:pt x="633" y="939"/>
                </a:cubicBezTo>
                <a:cubicBezTo>
                  <a:pt x="567" y="967"/>
                  <a:pt x="622" y="943"/>
                  <a:pt x="358" y="1058"/>
                </a:cubicBezTo>
                <a:cubicBezTo>
                  <a:pt x="245" y="1281"/>
                  <a:pt x="245" y="1281"/>
                  <a:pt x="245" y="1281"/>
                </a:cubicBezTo>
                <a:cubicBezTo>
                  <a:pt x="431" y="1211"/>
                  <a:pt x="431" y="1211"/>
                  <a:pt x="431" y="1211"/>
                </a:cubicBezTo>
                <a:cubicBezTo>
                  <a:pt x="539" y="1018"/>
                  <a:pt x="539" y="1018"/>
                  <a:pt x="539" y="1018"/>
                </a:cubicBezTo>
                <a:cubicBezTo>
                  <a:pt x="495" y="1228"/>
                  <a:pt x="495" y="1228"/>
                  <a:pt x="495" y="1228"/>
                </a:cubicBezTo>
                <a:cubicBezTo>
                  <a:pt x="781" y="1356"/>
                  <a:pt x="781" y="1356"/>
                  <a:pt x="781" y="1356"/>
                </a:cubicBezTo>
                <a:cubicBezTo>
                  <a:pt x="813" y="1212"/>
                  <a:pt x="813" y="1212"/>
                  <a:pt x="813" y="1212"/>
                </a:cubicBezTo>
                <a:cubicBezTo>
                  <a:pt x="849" y="1357"/>
                  <a:pt x="849" y="1357"/>
                  <a:pt x="849" y="1357"/>
                </a:cubicBezTo>
                <a:cubicBezTo>
                  <a:pt x="1135" y="1228"/>
                  <a:pt x="1135" y="1228"/>
                  <a:pt x="1135" y="1228"/>
                </a:cubicBezTo>
                <a:cubicBezTo>
                  <a:pt x="1092" y="1012"/>
                  <a:pt x="1092" y="1012"/>
                  <a:pt x="1092" y="1012"/>
                </a:cubicBezTo>
                <a:cubicBezTo>
                  <a:pt x="1200" y="1213"/>
                  <a:pt x="1200" y="1213"/>
                  <a:pt x="1200" y="1213"/>
                </a:cubicBezTo>
                <a:cubicBezTo>
                  <a:pt x="1405" y="1287"/>
                  <a:pt x="1405" y="1287"/>
                  <a:pt x="1405" y="1287"/>
                </a:cubicBezTo>
                <a:cubicBezTo>
                  <a:pt x="1290" y="1058"/>
                  <a:pt x="1290" y="1058"/>
                  <a:pt x="1290" y="1058"/>
                </a:cubicBezTo>
                <a:cubicBezTo>
                  <a:pt x="994" y="932"/>
                  <a:pt x="994" y="932"/>
                  <a:pt x="994" y="932"/>
                </a:cubicBezTo>
                <a:cubicBezTo>
                  <a:pt x="1013" y="894"/>
                  <a:pt x="1034" y="859"/>
                  <a:pt x="1056" y="828"/>
                </a:cubicBezTo>
                <a:cubicBezTo>
                  <a:pt x="1378" y="965"/>
                  <a:pt x="1378" y="965"/>
                  <a:pt x="1378" y="965"/>
                </a:cubicBezTo>
                <a:lnTo>
                  <a:pt x="1648" y="150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bg-BG" sz="2400">
              <a:latin typeface="Sofia Sans" pitchFamily="2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682961" y="2725470"/>
            <a:ext cx="2278188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40" dirty="0">
                <a:solidFill>
                  <a:schemeClr val="accent6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Създаване на динамична </a:t>
            </a:r>
            <a:endParaRPr lang="en-US" sz="1440" dirty="0">
              <a:solidFill>
                <a:schemeClr val="accent6"/>
              </a:solidFill>
              <a:latin typeface="Sofia Sans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/>
            <a:r>
              <a:rPr lang="ru-RU" sz="1440" dirty="0">
                <a:solidFill>
                  <a:schemeClr val="accent6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ИТ екосистема</a:t>
            </a:r>
            <a:endParaRPr lang="bg-BG" sz="1440" dirty="0">
              <a:solidFill>
                <a:schemeClr val="accent6"/>
              </a:solidFill>
              <a:latin typeface="Sofia Sans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72" name="Freeform 13"/>
          <p:cNvSpPr>
            <a:spLocks noEditPoints="1"/>
          </p:cNvSpPr>
          <p:nvPr/>
        </p:nvSpPr>
        <p:spPr bwMode="auto">
          <a:xfrm>
            <a:off x="2625400" y="4417513"/>
            <a:ext cx="277569" cy="280663"/>
          </a:xfrm>
          <a:custGeom>
            <a:avLst/>
            <a:gdLst>
              <a:gd name="T0" fmla="*/ 860 w 1450"/>
              <a:gd name="T1" fmla="*/ 121 h 1648"/>
              <a:gd name="T2" fmla="*/ 604 w 1450"/>
              <a:gd name="T3" fmla="*/ 121 h 1648"/>
              <a:gd name="T4" fmla="*/ 604 w 1450"/>
              <a:gd name="T5" fmla="*/ 254 h 1648"/>
              <a:gd name="T6" fmla="*/ 795 w 1450"/>
              <a:gd name="T7" fmla="*/ 254 h 1648"/>
              <a:gd name="T8" fmla="*/ 795 w 1450"/>
              <a:gd name="T9" fmla="*/ 560 h 1648"/>
              <a:gd name="T10" fmla="*/ 1082 w 1450"/>
              <a:gd name="T11" fmla="*/ 560 h 1648"/>
              <a:gd name="T12" fmla="*/ 1082 w 1450"/>
              <a:gd name="T13" fmla="*/ 1287 h 1648"/>
              <a:gd name="T14" fmla="*/ 217 w 1450"/>
              <a:gd name="T15" fmla="*/ 1287 h 1648"/>
              <a:gd name="T16" fmla="*/ 217 w 1450"/>
              <a:gd name="T17" fmla="*/ 995 h 1648"/>
              <a:gd name="T18" fmla="*/ 85 w 1450"/>
              <a:gd name="T19" fmla="*/ 954 h 1648"/>
              <a:gd name="T20" fmla="*/ 85 w 1450"/>
              <a:gd name="T21" fmla="*/ 1419 h 1648"/>
              <a:gd name="T22" fmla="*/ 1214 w 1450"/>
              <a:gd name="T23" fmla="*/ 1419 h 1648"/>
              <a:gd name="T24" fmla="*/ 1214 w 1450"/>
              <a:gd name="T25" fmla="*/ 483 h 1648"/>
              <a:gd name="T26" fmla="*/ 860 w 1450"/>
              <a:gd name="T27" fmla="*/ 121 h 1648"/>
              <a:gd name="T28" fmla="*/ 504 w 1450"/>
              <a:gd name="T29" fmla="*/ 121 h 1648"/>
              <a:gd name="T30" fmla="*/ 416 w 1450"/>
              <a:gd name="T31" fmla="*/ 121 h 1648"/>
              <a:gd name="T32" fmla="*/ 416 w 1450"/>
              <a:gd name="T33" fmla="*/ 644 h 1648"/>
              <a:gd name="T34" fmla="*/ 252 w 1450"/>
              <a:gd name="T35" fmla="*/ 808 h 1648"/>
              <a:gd name="T36" fmla="*/ 252 w 1450"/>
              <a:gd name="T37" fmla="*/ 808 h 1648"/>
              <a:gd name="T38" fmla="*/ 88 w 1450"/>
              <a:gd name="T39" fmla="*/ 644 h 1648"/>
              <a:gd name="T40" fmla="*/ 88 w 1450"/>
              <a:gd name="T41" fmla="*/ 187 h 1648"/>
              <a:gd name="T42" fmla="*/ 187 w 1450"/>
              <a:gd name="T43" fmla="*/ 88 h 1648"/>
              <a:gd name="T44" fmla="*/ 187 w 1450"/>
              <a:gd name="T45" fmla="*/ 88 h 1648"/>
              <a:gd name="T46" fmla="*/ 287 w 1450"/>
              <a:gd name="T47" fmla="*/ 187 h 1648"/>
              <a:gd name="T48" fmla="*/ 287 w 1450"/>
              <a:gd name="T49" fmla="*/ 542 h 1648"/>
              <a:gd name="T50" fmla="*/ 253 w 1450"/>
              <a:gd name="T51" fmla="*/ 576 h 1648"/>
              <a:gd name="T52" fmla="*/ 253 w 1450"/>
              <a:gd name="T53" fmla="*/ 576 h 1648"/>
              <a:gd name="T54" fmla="*/ 218 w 1450"/>
              <a:gd name="T55" fmla="*/ 542 h 1648"/>
              <a:gd name="T56" fmla="*/ 218 w 1450"/>
              <a:gd name="T57" fmla="*/ 288 h 1648"/>
              <a:gd name="T58" fmla="*/ 131 w 1450"/>
              <a:gd name="T59" fmla="*/ 288 h 1648"/>
              <a:gd name="T60" fmla="*/ 131 w 1450"/>
              <a:gd name="T61" fmla="*/ 542 h 1648"/>
              <a:gd name="T62" fmla="*/ 253 w 1450"/>
              <a:gd name="T63" fmla="*/ 664 h 1648"/>
              <a:gd name="T64" fmla="*/ 253 w 1450"/>
              <a:gd name="T65" fmla="*/ 664 h 1648"/>
              <a:gd name="T66" fmla="*/ 375 w 1450"/>
              <a:gd name="T67" fmla="*/ 542 h 1648"/>
              <a:gd name="T68" fmla="*/ 375 w 1450"/>
              <a:gd name="T69" fmla="*/ 187 h 1648"/>
              <a:gd name="T70" fmla="*/ 187 w 1450"/>
              <a:gd name="T71" fmla="*/ 0 h 1648"/>
              <a:gd name="T72" fmla="*/ 187 w 1450"/>
              <a:gd name="T73" fmla="*/ 0 h 1648"/>
              <a:gd name="T74" fmla="*/ 0 w 1450"/>
              <a:gd name="T75" fmla="*/ 187 h 1648"/>
              <a:gd name="T76" fmla="*/ 0 w 1450"/>
              <a:gd name="T77" fmla="*/ 644 h 1648"/>
              <a:gd name="T78" fmla="*/ 252 w 1450"/>
              <a:gd name="T79" fmla="*/ 896 h 1648"/>
              <a:gd name="T80" fmla="*/ 252 w 1450"/>
              <a:gd name="T81" fmla="*/ 896 h 1648"/>
              <a:gd name="T82" fmla="*/ 504 w 1450"/>
              <a:gd name="T83" fmla="*/ 644 h 1648"/>
              <a:gd name="T84" fmla="*/ 504 w 1450"/>
              <a:gd name="T85" fmla="*/ 121 h 1648"/>
              <a:gd name="T86" fmla="*/ 1317 w 1450"/>
              <a:gd name="T87" fmla="*/ 565 h 1648"/>
              <a:gd name="T88" fmla="*/ 1317 w 1450"/>
              <a:gd name="T89" fmla="*/ 1515 h 1648"/>
              <a:gd name="T90" fmla="*/ 333 w 1450"/>
              <a:gd name="T91" fmla="*/ 1515 h 1648"/>
              <a:gd name="T92" fmla="*/ 333 w 1450"/>
              <a:gd name="T93" fmla="*/ 1648 h 1648"/>
              <a:gd name="T94" fmla="*/ 1450 w 1450"/>
              <a:gd name="T95" fmla="*/ 1648 h 1648"/>
              <a:gd name="T96" fmla="*/ 1450 w 1450"/>
              <a:gd name="T97" fmla="*/ 697 h 1648"/>
              <a:gd name="T98" fmla="*/ 1317 w 1450"/>
              <a:gd name="T99" fmla="*/ 565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50" h="1648">
                <a:moveTo>
                  <a:pt x="860" y="121"/>
                </a:moveTo>
                <a:cubicBezTo>
                  <a:pt x="604" y="121"/>
                  <a:pt x="604" y="121"/>
                  <a:pt x="604" y="121"/>
                </a:cubicBezTo>
                <a:cubicBezTo>
                  <a:pt x="604" y="254"/>
                  <a:pt x="604" y="254"/>
                  <a:pt x="604" y="254"/>
                </a:cubicBezTo>
                <a:cubicBezTo>
                  <a:pt x="795" y="254"/>
                  <a:pt x="795" y="254"/>
                  <a:pt x="795" y="254"/>
                </a:cubicBezTo>
                <a:cubicBezTo>
                  <a:pt x="795" y="560"/>
                  <a:pt x="795" y="560"/>
                  <a:pt x="795" y="560"/>
                </a:cubicBezTo>
                <a:cubicBezTo>
                  <a:pt x="1082" y="560"/>
                  <a:pt x="1082" y="560"/>
                  <a:pt x="1082" y="560"/>
                </a:cubicBezTo>
                <a:cubicBezTo>
                  <a:pt x="1082" y="1287"/>
                  <a:pt x="1082" y="1287"/>
                  <a:pt x="1082" y="1287"/>
                </a:cubicBezTo>
                <a:cubicBezTo>
                  <a:pt x="217" y="1287"/>
                  <a:pt x="217" y="1287"/>
                  <a:pt x="217" y="1287"/>
                </a:cubicBezTo>
                <a:cubicBezTo>
                  <a:pt x="217" y="995"/>
                  <a:pt x="217" y="995"/>
                  <a:pt x="217" y="995"/>
                </a:cubicBezTo>
                <a:cubicBezTo>
                  <a:pt x="170" y="990"/>
                  <a:pt x="125" y="976"/>
                  <a:pt x="85" y="954"/>
                </a:cubicBezTo>
                <a:cubicBezTo>
                  <a:pt x="85" y="1419"/>
                  <a:pt x="85" y="1419"/>
                  <a:pt x="85" y="1419"/>
                </a:cubicBezTo>
                <a:cubicBezTo>
                  <a:pt x="1214" y="1419"/>
                  <a:pt x="1214" y="1419"/>
                  <a:pt x="1214" y="1419"/>
                </a:cubicBezTo>
                <a:cubicBezTo>
                  <a:pt x="1214" y="483"/>
                  <a:pt x="1214" y="483"/>
                  <a:pt x="1214" y="483"/>
                </a:cubicBezTo>
                <a:lnTo>
                  <a:pt x="860" y="121"/>
                </a:lnTo>
                <a:close/>
                <a:moveTo>
                  <a:pt x="504" y="121"/>
                </a:moveTo>
                <a:cubicBezTo>
                  <a:pt x="416" y="121"/>
                  <a:pt x="416" y="121"/>
                  <a:pt x="416" y="121"/>
                </a:cubicBezTo>
                <a:cubicBezTo>
                  <a:pt x="416" y="644"/>
                  <a:pt x="416" y="644"/>
                  <a:pt x="416" y="644"/>
                </a:cubicBezTo>
                <a:cubicBezTo>
                  <a:pt x="416" y="735"/>
                  <a:pt x="343" y="808"/>
                  <a:pt x="252" y="808"/>
                </a:cubicBezTo>
                <a:cubicBezTo>
                  <a:pt x="252" y="808"/>
                  <a:pt x="252" y="808"/>
                  <a:pt x="252" y="808"/>
                </a:cubicBezTo>
                <a:cubicBezTo>
                  <a:pt x="161" y="808"/>
                  <a:pt x="88" y="735"/>
                  <a:pt x="88" y="644"/>
                </a:cubicBezTo>
                <a:cubicBezTo>
                  <a:pt x="88" y="187"/>
                  <a:pt x="88" y="187"/>
                  <a:pt x="88" y="187"/>
                </a:cubicBezTo>
                <a:cubicBezTo>
                  <a:pt x="88" y="132"/>
                  <a:pt x="132" y="88"/>
                  <a:pt x="187" y="88"/>
                </a:cubicBezTo>
                <a:cubicBezTo>
                  <a:pt x="187" y="88"/>
                  <a:pt x="187" y="88"/>
                  <a:pt x="187" y="88"/>
                </a:cubicBezTo>
                <a:cubicBezTo>
                  <a:pt x="242" y="88"/>
                  <a:pt x="287" y="132"/>
                  <a:pt x="287" y="187"/>
                </a:cubicBezTo>
                <a:cubicBezTo>
                  <a:pt x="287" y="542"/>
                  <a:pt x="287" y="542"/>
                  <a:pt x="287" y="542"/>
                </a:cubicBezTo>
                <a:cubicBezTo>
                  <a:pt x="287" y="561"/>
                  <a:pt x="271" y="576"/>
                  <a:pt x="253" y="576"/>
                </a:cubicBezTo>
                <a:cubicBezTo>
                  <a:pt x="253" y="576"/>
                  <a:pt x="253" y="576"/>
                  <a:pt x="253" y="576"/>
                </a:cubicBezTo>
                <a:cubicBezTo>
                  <a:pt x="234" y="576"/>
                  <a:pt x="218" y="561"/>
                  <a:pt x="218" y="542"/>
                </a:cubicBezTo>
                <a:cubicBezTo>
                  <a:pt x="218" y="288"/>
                  <a:pt x="218" y="288"/>
                  <a:pt x="218" y="288"/>
                </a:cubicBezTo>
                <a:cubicBezTo>
                  <a:pt x="131" y="288"/>
                  <a:pt x="131" y="288"/>
                  <a:pt x="131" y="288"/>
                </a:cubicBezTo>
                <a:cubicBezTo>
                  <a:pt x="131" y="542"/>
                  <a:pt x="131" y="542"/>
                  <a:pt x="131" y="542"/>
                </a:cubicBezTo>
                <a:cubicBezTo>
                  <a:pt x="131" y="609"/>
                  <a:pt x="185" y="664"/>
                  <a:pt x="253" y="664"/>
                </a:cubicBezTo>
                <a:cubicBezTo>
                  <a:pt x="253" y="664"/>
                  <a:pt x="253" y="664"/>
                  <a:pt x="253" y="664"/>
                </a:cubicBezTo>
                <a:cubicBezTo>
                  <a:pt x="320" y="664"/>
                  <a:pt x="375" y="609"/>
                  <a:pt x="375" y="542"/>
                </a:cubicBezTo>
                <a:cubicBezTo>
                  <a:pt x="375" y="187"/>
                  <a:pt x="375" y="187"/>
                  <a:pt x="375" y="187"/>
                </a:cubicBezTo>
                <a:cubicBezTo>
                  <a:pt x="374" y="84"/>
                  <a:pt x="290" y="0"/>
                  <a:pt x="187" y="0"/>
                </a:cubicBezTo>
                <a:cubicBezTo>
                  <a:pt x="187" y="0"/>
                  <a:pt x="187" y="0"/>
                  <a:pt x="187" y="0"/>
                </a:cubicBezTo>
                <a:cubicBezTo>
                  <a:pt x="84" y="0"/>
                  <a:pt x="0" y="84"/>
                  <a:pt x="0" y="187"/>
                </a:cubicBezTo>
                <a:cubicBezTo>
                  <a:pt x="0" y="644"/>
                  <a:pt x="0" y="644"/>
                  <a:pt x="0" y="644"/>
                </a:cubicBezTo>
                <a:cubicBezTo>
                  <a:pt x="0" y="783"/>
                  <a:pt x="113" y="896"/>
                  <a:pt x="252" y="896"/>
                </a:cubicBezTo>
                <a:cubicBezTo>
                  <a:pt x="252" y="896"/>
                  <a:pt x="252" y="896"/>
                  <a:pt x="252" y="896"/>
                </a:cubicBezTo>
                <a:cubicBezTo>
                  <a:pt x="391" y="896"/>
                  <a:pt x="504" y="783"/>
                  <a:pt x="504" y="644"/>
                </a:cubicBezTo>
                <a:lnTo>
                  <a:pt x="504" y="121"/>
                </a:lnTo>
                <a:close/>
                <a:moveTo>
                  <a:pt x="1317" y="565"/>
                </a:moveTo>
                <a:cubicBezTo>
                  <a:pt x="1317" y="1515"/>
                  <a:pt x="1317" y="1515"/>
                  <a:pt x="1317" y="1515"/>
                </a:cubicBezTo>
                <a:cubicBezTo>
                  <a:pt x="333" y="1515"/>
                  <a:pt x="333" y="1515"/>
                  <a:pt x="333" y="1515"/>
                </a:cubicBezTo>
                <a:cubicBezTo>
                  <a:pt x="333" y="1648"/>
                  <a:pt x="333" y="1648"/>
                  <a:pt x="333" y="1648"/>
                </a:cubicBezTo>
                <a:cubicBezTo>
                  <a:pt x="1450" y="1648"/>
                  <a:pt x="1450" y="1648"/>
                  <a:pt x="1450" y="1648"/>
                </a:cubicBezTo>
                <a:cubicBezTo>
                  <a:pt x="1450" y="697"/>
                  <a:pt x="1450" y="697"/>
                  <a:pt x="1450" y="697"/>
                </a:cubicBezTo>
                <a:lnTo>
                  <a:pt x="1317" y="565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bg-BG" sz="2400">
              <a:latin typeface="Sofia Sans" pitchFamily="2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306324" y="4960087"/>
            <a:ext cx="788999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1440" dirty="0">
                <a:solidFill>
                  <a:schemeClr val="accent6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Правна</a:t>
            </a:r>
          </a:p>
          <a:p>
            <a:pPr algn="ctr"/>
            <a:r>
              <a:rPr lang="bg-BG" sz="1440" dirty="0">
                <a:solidFill>
                  <a:schemeClr val="accent6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рамка</a:t>
            </a:r>
          </a:p>
        </p:txBody>
      </p:sp>
      <p:sp>
        <p:nvSpPr>
          <p:cNvPr id="74" name="Freeform 222"/>
          <p:cNvSpPr>
            <a:spLocks noEditPoints="1"/>
          </p:cNvSpPr>
          <p:nvPr/>
        </p:nvSpPr>
        <p:spPr bwMode="auto">
          <a:xfrm>
            <a:off x="5817451" y="3577466"/>
            <a:ext cx="465659" cy="467710"/>
          </a:xfrm>
          <a:custGeom>
            <a:avLst/>
            <a:gdLst>
              <a:gd name="T0" fmla="*/ 206 w 412"/>
              <a:gd name="T1" fmla="*/ 0 h 412"/>
              <a:gd name="T2" fmla="*/ 0 w 412"/>
              <a:gd name="T3" fmla="*/ 206 h 412"/>
              <a:gd name="T4" fmla="*/ 206 w 412"/>
              <a:gd name="T5" fmla="*/ 412 h 412"/>
              <a:gd name="T6" fmla="*/ 412 w 412"/>
              <a:gd name="T7" fmla="*/ 206 h 412"/>
              <a:gd name="T8" fmla="*/ 206 w 412"/>
              <a:gd name="T9" fmla="*/ 0 h 412"/>
              <a:gd name="T10" fmla="*/ 171 w 412"/>
              <a:gd name="T11" fmla="*/ 317 h 412"/>
              <a:gd name="T12" fmla="*/ 74 w 412"/>
              <a:gd name="T13" fmla="*/ 220 h 412"/>
              <a:gd name="T14" fmla="*/ 115 w 412"/>
              <a:gd name="T15" fmla="*/ 178 h 412"/>
              <a:gd name="T16" fmla="*/ 171 w 412"/>
              <a:gd name="T17" fmla="*/ 234 h 412"/>
              <a:gd name="T18" fmla="*/ 300 w 412"/>
              <a:gd name="T19" fmla="*/ 105 h 412"/>
              <a:gd name="T20" fmla="*/ 341 w 412"/>
              <a:gd name="T21" fmla="*/ 146 h 412"/>
              <a:gd name="T22" fmla="*/ 171 w 412"/>
              <a:gd name="T23" fmla="*/ 31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2" h="412">
                <a:moveTo>
                  <a:pt x="206" y="0"/>
                </a:moveTo>
                <a:cubicBezTo>
                  <a:pt x="92" y="0"/>
                  <a:pt x="0" y="92"/>
                  <a:pt x="0" y="206"/>
                </a:cubicBezTo>
                <a:cubicBezTo>
                  <a:pt x="0" y="320"/>
                  <a:pt x="92" y="412"/>
                  <a:pt x="206" y="412"/>
                </a:cubicBezTo>
                <a:cubicBezTo>
                  <a:pt x="320" y="412"/>
                  <a:pt x="412" y="320"/>
                  <a:pt x="412" y="206"/>
                </a:cubicBezTo>
                <a:cubicBezTo>
                  <a:pt x="412" y="92"/>
                  <a:pt x="320" y="0"/>
                  <a:pt x="206" y="0"/>
                </a:cubicBezTo>
                <a:close/>
                <a:moveTo>
                  <a:pt x="171" y="317"/>
                </a:moveTo>
                <a:cubicBezTo>
                  <a:pt x="74" y="220"/>
                  <a:pt x="74" y="220"/>
                  <a:pt x="74" y="220"/>
                </a:cubicBezTo>
                <a:cubicBezTo>
                  <a:pt x="115" y="178"/>
                  <a:pt x="115" y="178"/>
                  <a:pt x="115" y="178"/>
                </a:cubicBezTo>
                <a:cubicBezTo>
                  <a:pt x="171" y="234"/>
                  <a:pt x="171" y="234"/>
                  <a:pt x="171" y="234"/>
                </a:cubicBezTo>
                <a:cubicBezTo>
                  <a:pt x="300" y="105"/>
                  <a:pt x="300" y="105"/>
                  <a:pt x="300" y="105"/>
                </a:cubicBezTo>
                <a:cubicBezTo>
                  <a:pt x="341" y="146"/>
                  <a:pt x="341" y="146"/>
                  <a:pt x="341" y="146"/>
                </a:cubicBezTo>
                <a:cubicBezTo>
                  <a:pt x="171" y="317"/>
                  <a:pt x="171" y="317"/>
                  <a:pt x="171" y="3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endParaRPr lang="en-US" sz="2160">
              <a:latin typeface="Sofia Sans" pitchFamily="2" charset="0"/>
            </a:endParaRPr>
          </a:p>
        </p:txBody>
      </p:sp>
      <p:sp>
        <p:nvSpPr>
          <p:cNvPr id="75" name="Bent Arrow 74"/>
          <p:cNvSpPr/>
          <p:nvPr/>
        </p:nvSpPr>
        <p:spPr>
          <a:xfrm rot="10800000" flipH="1" flipV="1">
            <a:off x="6048436" y="2666082"/>
            <a:ext cx="561914" cy="550879"/>
          </a:xfrm>
          <a:prstGeom prst="bentArrow">
            <a:avLst>
              <a:gd name="adj1" fmla="val 11812"/>
              <a:gd name="adj2" fmla="val 11928"/>
              <a:gd name="adj3" fmla="val 22809"/>
              <a:gd name="adj4" fmla="val 79194"/>
            </a:avLst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400">
              <a:solidFill>
                <a:schemeClr val="tx1"/>
              </a:solidFill>
              <a:latin typeface="Sofia Sans" pitchFamily="2" charset="0"/>
            </a:endParaRPr>
          </a:p>
        </p:txBody>
      </p:sp>
      <p:sp>
        <p:nvSpPr>
          <p:cNvPr id="76" name="Bent Arrow 75"/>
          <p:cNvSpPr/>
          <p:nvPr/>
        </p:nvSpPr>
        <p:spPr>
          <a:xfrm rot="5400000" flipH="1">
            <a:off x="5514899" y="4393860"/>
            <a:ext cx="561914" cy="550879"/>
          </a:xfrm>
          <a:prstGeom prst="bentArrow">
            <a:avLst>
              <a:gd name="adj1" fmla="val 11812"/>
              <a:gd name="adj2" fmla="val 11928"/>
              <a:gd name="adj3" fmla="val 22809"/>
              <a:gd name="adj4" fmla="val 79194"/>
            </a:avLst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400">
              <a:solidFill>
                <a:schemeClr val="tx1"/>
              </a:solidFill>
              <a:latin typeface="Sofia Sans" pitchFamily="2" charset="0"/>
            </a:endParaRPr>
          </a:p>
        </p:txBody>
      </p:sp>
      <p:sp>
        <p:nvSpPr>
          <p:cNvPr id="77" name="Freeform 5"/>
          <p:cNvSpPr>
            <a:spLocks noEditPoints="1"/>
          </p:cNvSpPr>
          <p:nvPr/>
        </p:nvSpPr>
        <p:spPr bwMode="auto">
          <a:xfrm>
            <a:off x="4780374" y="4378581"/>
            <a:ext cx="321216" cy="321214"/>
          </a:xfrm>
          <a:custGeom>
            <a:avLst/>
            <a:gdLst>
              <a:gd name="T0" fmla="*/ 1308 w 1648"/>
              <a:gd name="T1" fmla="*/ 480 h 1642"/>
              <a:gd name="T2" fmla="*/ 828 w 1648"/>
              <a:gd name="T3" fmla="*/ 960 h 1642"/>
              <a:gd name="T4" fmla="*/ 348 w 1648"/>
              <a:gd name="T5" fmla="*/ 480 h 1642"/>
              <a:gd name="T6" fmla="*/ 828 w 1648"/>
              <a:gd name="T7" fmla="*/ 0 h 1642"/>
              <a:gd name="T8" fmla="*/ 1308 w 1648"/>
              <a:gd name="T9" fmla="*/ 480 h 1642"/>
              <a:gd name="T10" fmla="*/ 1224 w 1648"/>
              <a:gd name="T11" fmla="*/ 983 h 1642"/>
              <a:gd name="T12" fmla="*/ 828 w 1648"/>
              <a:gd name="T13" fmla="*/ 1120 h 1642"/>
              <a:gd name="T14" fmla="*/ 428 w 1648"/>
              <a:gd name="T15" fmla="*/ 980 h 1642"/>
              <a:gd name="T16" fmla="*/ 0 w 1648"/>
              <a:gd name="T17" fmla="*/ 1642 h 1642"/>
              <a:gd name="T18" fmla="*/ 1648 w 1648"/>
              <a:gd name="T19" fmla="*/ 1642 h 1642"/>
              <a:gd name="T20" fmla="*/ 1224 w 1648"/>
              <a:gd name="T21" fmla="*/ 983 h 1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48" h="1642">
                <a:moveTo>
                  <a:pt x="1308" y="480"/>
                </a:moveTo>
                <a:cubicBezTo>
                  <a:pt x="1308" y="745"/>
                  <a:pt x="1093" y="960"/>
                  <a:pt x="828" y="960"/>
                </a:cubicBezTo>
                <a:cubicBezTo>
                  <a:pt x="563" y="960"/>
                  <a:pt x="348" y="745"/>
                  <a:pt x="348" y="480"/>
                </a:cubicBezTo>
                <a:cubicBezTo>
                  <a:pt x="348" y="215"/>
                  <a:pt x="563" y="0"/>
                  <a:pt x="828" y="0"/>
                </a:cubicBezTo>
                <a:cubicBezTo>
                  <a:pt x="1093" y="0"/>
                  <a:pt x="1308" y="215"/>
                  <a:pt x="1308" y="480"/>
                </a:cubicBezTo>
                <a:close/>
                <a:moveTo>
                  <a:pt x="1224" y="983"/>
                </a:moveTo>
                <a:cubicBezTo>
                  <a:pt x="1113" y="1071"/>
                  <a:pt x="974" y="1120"/>
                  <a:pt x="828" y="1120"/>
                </a:cubicBezTo>
                <a:cubicBezTo>
                  <a:pt x="681" y="1120"/>
                  <a:pt x="541" y="1070"/>
                  <a:pt x="428" y="980"/>
                </a:cubicBezTo>
                <a:cubicBezTo>
                  <a:pt x="132" y="1088"/>
                  <a:pt x="0" y="1469"/>
                  <a:pt x="0" y="1642"/>
                </a:cubicBezTo>
                <a:cubicBezTo>
                  <a:pt x="1648" y="1642"/>
                  <a:pt x="1648" y="1642"/>
                  <a:pt x="1648" y="1642"/>
                </a:cubicBezTo>
                <a:cubicBezTo>
                  <a:pt x="1648" y="1470"/>
                  <a:pt x="1515" y="1093"/>
                  <a:pt x="1224" y="98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bg-BG" sz="2400">
              <a:latin typeface="Sofia Sans" pitchFamily="2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285973" y="4663033"/>
            <a:ext cx="12344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chemeClr val="tx2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Инвестиции в човешки капитал </a:t>
            </a:r>
            <a:endParaRPr lang="en-US" sz="1200" dirty="0">
              <a:solidFill>
                <a:schemeClr val="tx2"/>
              </a:solidFill>
              <a:latin typeface="Sofia Sans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/>
            <a:r>
              <a:rPr lang="ru-RU" sz="1200" dirty="0">
                <a:solidFill>
                  <a:schemeClr val="tx2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и образование</a:t>
            </a:r>
            <a:endParaRPr lang="bg-BG" sz="1200" dirty="0">
              <a:solidFill>
                <a:schemeClr val="tx2"/>
              </a:solidFill>
              <a:latin typeface="Sofia Sans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72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/>
      <p:bldP spid="64" grpId="0"/>
      <p:bldP spid="65" grpId="0" animBg="1"/>
      <p:bldP spid="67" grpId="0" animBg="1"/>
      <p:bldP spid="68" grpId="0" animBg="1"/>
      <p:bldP spid="7" grpId="0"/>
      <p:bldP spid="69" grpId="0" animBg="1"/>
      <p:bldP spid="70" grpId="0" animBg="1"/>
      <p:bldP spid="71" grpId="0"/>
      <p:bldP spid="72" grpId="0" animBg="1"/>
      <p:bldP spid="73" grpId="0"/>
      <p:bldP spid="74" grpId="0" animBg="1"/>
      <p:bldP spid="75" grpId="0" animBg="1"/>
      <p:bldP spid="76" grpId="0" animBg="1"/>
      <p:bldP spid="77" grpId="0" animBg="1"/>
      <p:bldP spid="7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bg-BG" dirty="0">
                <a:solidFill>
                  <a:srgbClr val="44546A"/>
                </a:solidFill>
                <a:latin typeface="Sofia Sans" pitchFamily="2" charset="0"/>
              </a:rPr>
              <a:t>Привличане на Инвестиции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002792" y="877825"/>
            <a:ext cx="10158984" cy="810520"/>
          </a:xfrm>
        </p:spPr>
        <p:txBody>
          <a:bodyPr/>
          <a:lstStyle/>
          <a:p>
            <a:r>
              <a:rPr lang="bg-BG" sz="1680" dirty="0">
                <a:solidFill>
                  <a:srgbClr val="44546A"/>
                </a:solidFill>
                <a:latin typeface="Sofia Sans" pitchFamily="2" charset="0"/>
              </a:rPr>
              <a:t>Фокусиране върху инвестиции генериращи висока добавена стойност.</a:t>
            </a:r>
            <a:endParaRPr lang="en-US" sz="1680" dirty="0">
              <a:solidFill>
                <a:srgbClr val="44546A"/>
              </a:solidFill>
              <a:latin typeface="Sofia Sans" pitchFamily="2" charset="0"/>
            </a:endParaRPr>
          </a:p>
          <a:p>
            <a:r>
              <a:rPr lang="bg-BG" sz="1680" dirty="0">
                <a:solidFill>
                  <a:srgbClr val="44546A"/>
                </a:solidFill>
                <a:latin typeface="Sofia Sans" pitchFamily="2" charset="0"/>
              </a:rPr>
              <a:t>Обособяване на технологични и индустриални зони за развитие на индустрии на бъдещето</a:t>
            </a:r>
          </a:p>
          <a:p>
            <a:r>
              <a:rPr lang="ru-RU" sz="1680" dirty="0">
                <a:solidFill>
                  <a:srgbClr val="44546A"/>
                </a:solidFill>
                <a:latin typeface="Sofia Sans" pitchFamily="2" charset="0"/>
              </a:rPr>
              <a:t>Стимулиране на инвестиции в северна София</a:t>
            </a:r>
            <a:endParaRPr lang="bg-BG" sz="1680" dirty="0">
              <a:solidFill>
                <a:srgbClr val="44546A"/>
              </a:solidFill>
              <a:latin typeface="Sofia Sans" pitchFamily="2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bg-BG" sz="1680" dirty="0">
              <a:solidFill>
                <a:srgbClr val="44546A"/>
              </a:solidFill>
              <a:latin typeface="Sofia Sans" pitchFamily="2" charset="0"/>
            </a:endParaRPr>
          </a:p>
          <a:p>
            <a:endParaRPr lang="bg-BG" sz="1680" dirty="0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6939915" y="3425706"/>
            <a:ext cx="1388746" cy="996316"/>
          </a:xfrm>
          <a:custGeom>
            <a:avLst/>
            <a:gdLst>
              <a:gd name="T0" fmla="*/ 222 w 443"/>
              <a:gd name="T1" fmla="*/ 0 h 318"/>
              <a:gd name="T2" fmla="*/ 115 w 443"/>
              <a:gd name="T3" fmla="*/ 44 h 318"/>
              <a:gd name="T4" fmla="*/ 0 w 443"/>
              <a:gd name="T5" fmla="*/ 159 h 318"/>
              <a:gd name="T6" fmla="*/ 115 w 443"/>
              <a:gd name="T7" fmla="*/ 274 h 318"/>
              <a:gd name="T8" fmla="*/ 222 w 443"/>
              <a:gd name="T9" fmla="*/ 318 h 318"/>
              <a:gd name="T10" fmla="*/ 328 w 443"/>
              <a:gd name="T11" fmla="*/ 274 h 318"/>
              <a:gd name="T12" fmla="*/ 443 w 443"/>
              <a:gd name="T13" fmla="*/ 159 h 318"/>
              <a:gd name="T14" fmla="*/ 328 w 443"/>
              <a:gd name="T15" fmla="*/ 44 h 318"/>
              <a:gd name="T16" fmla="*/ 222 w 443"/>
              <a:gd name="T17" fmla="*/ 0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3" h="318">
                <a:moveTo>
                  <a:pt x="222" y="0"/>
                </a:moveTo>
                <a:cubicBezTo>
                  <a:pt x="183" y="0"/>
                  <a:pt x="144" y="14"/>
                  <a:pt x="115" y="44"/>
                </a:cubicBezTo>
                <a:cubicBezTo>
                  <a:pt x="0" y="159"/>
                  <a:pt x="0" y="159"/>
                  <a:pt x="0" y="159"/>
                </a:cubicBezTo>
                <a:cubicBezTo>
                  <a:pt x="115" y="274"/>
                  <a:pt x="115" y="274"/>
                  <a:pt x="115" y="274"/>
                </a:cubicBezTo>
                <a:cubicBezTo>
                  <a:pt x="144" y="304"/>
                  <a:pt x="183" y="318"/>
                  <a:pt x="222" y="318"/>
                </a:cubicBezTo>
                <a:cubicBezTo>
                  <a:pt x="260" y="318"/>
                  <a:pt x="299" y="304"/>
                  <a:pt x="328" y="274"/>
                </a:cubicBezTo>
                <a:cubicBezTo>
                  <a:pt x="443" y="159"/>
                  <a:pt x="443" y="159"/>
                  <a:pt x="443" y="159"/>
                </a:cubicBezTo>
                <a:cubicBezTo>
                  <a:pt x="328" y="44"/>
                  <a:pt x="328" y="44"/>
                  <a:pt x="328" y="44"/>
                </a:cubicBezTo>
                <a:cubicBezTo>
                  <a:pt x="299" y="14"/>
                  <a:pt x="260" y="0"/>
                  <a:pt x="222" y="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33" name="Freeform 7"/>
          <p:cNvSpPr>
            <a:spLocks/>
          </p:cNvSpPr>
          <p:nvPr/>
        </p:nvSpPr>
        <p:spPr bwMode="auto">
          <a:xfrm>
            <a:off x="3859530" y="3425706"/>
            <a:ext cx="1392556" cy="996316"/>
          </a:xfrm>
          <a:custGeom>
            <a:avLst/>
            <a:gdLst>
              <a:gd name="T0" fmla="*/ 222 w 444"/>
              <a:gd name="T1" fmla="*/ 0 h 318"/>
              <a:gd name="T2" fmla="*/ 116 w 444"/>
              <a:gd name="T3" fmla="*/ 44 h 318"/>
              <a:gd name="T4" fmla="*/ 0 w 444"/>
              <a:gd name="T5" fmla="*/ 159 h 318"/>
              <a:gd name="T6" fmla="*/ 116 w 444"/>
              <a:gd name="T7" fmla="*/ 274 h 318"/>
              <a:gd name="T8" fmla="*/ 222 w 444"/>
              <a:gd name="T9" fmla="*/ 318 h 318"/>
              <a:gd name="T10" fmla="*/ 329 w 444"/>
              <a:gd name="T11" fmla="*/ 274 h 318"/>
              <a:gd name="T12" fmla="*/ 444 w 444"/>
              <a:gd name="T13" fmla="*/ 159 h 318"/>
              <a:gd name="T14" fmla="*/ 329 w 444"/>
              <a:gd name="T15" fmla="*/ 44 h 318"/>
              <a:gd name="T16" fmla="*/ 222 w 444"/>
              <a:gd name="T17" fmla="*/ 0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4" h="318">
                <a:moveTo>
                  <a:pt x="222" y="0"/>
                </a:moveTo>
                <a:cubicBezTo>
                  <a:pt x="184" y="0"/>
                  <a:pt x="145" y="14"/>
                  <a:pt x="116" y="44"/>
                </a:cubicBezTo>
                <a:cubicBezTo>
                  <a:pt x="0" y="159"/>
                  <a:pt x="0" y="159"/>
                  <a:pt x="0" y="159"/>
                </a:cubicBezTo>
                <a:cubicBezTo>
                  <a:pt x="116" y="274"/>
                  <a:pt x="116" y="274"/>
                  <a:pt x="116" y="274"/>
                </a:cubicBezTo>
                <a:cubicBezTo>
                  <a:pt x="145" y="304"/>
                  <a:pt x="184" y="318"/>
                  <a:pt x="222" y="318"/>
                </a:cubicBezTo>
                <a:cubicBezTo>
                  <a:pt x="261" y="318"/>
                  <a:pt x="299" y="304"/>
                  <a:pt x="329" y="274"/>
                </a:cubicBezTo>
                <a:cubicBezTo>
                  <a:pt x="444" y="159"/>
                  <a:pt x="444" y="159"/>
                  <a:pt x="444" y="159"/>
                </a:cubicBezTo>
                <a:cubicBezTo>
                  <a:pt x="329" y="44"/>
                  <a:pt x="329" y="44"/>
                  <a:pt x="329" y="44"/>
                </a:cubicBezTo>
                <a:cubicBezTo>
                  <a:pt x="299" y="14"/>
                  <a:pt x="261" y="0"/>
                  <a:pt x="222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34" name="Freeform 8"/>
          <p:cNvSpPr>
            <a:spLocks/>
          </p:cNvSpPr>
          <p:nvPr/>
        </p:nvSpPr>
        <p:spPr bwMode="auto">
          <a:xfrm>
            <a:off x="4518660" y="2339857"/>
            <a:ext cx="990600" cy="979170"/>
          </a:xfrm>
          <a:custGeom>
            <a:avLst/>
            <a:gdLst>
              <a:gd name="T0" fmla="*/ 162 w 316"/>
              <a:gd name="T1" fmla="*/ 0 h 312"/>
              <a:gd name="T2" fmla="*/ 0 w 316"/>
              <a:gd name="T3" fmla="*/ 0 h 312"/>
              <a:gd name="T4" fmla="*/ 0 w 316"/>
              <a:gd name="T5" fmla="*/ 164 h 312"/>
              <a:gd name="T6" fmla="*/ 150 w 316"/>
              <a:gd name="T7" fmla="*/ 312 h 312"/>
              <a:gd name="T8" fmla="*/ 316 w 316"/>
              <a:gd name="T9" fmla="*/ 312 h 312"/>
              <a:gd name="T10" fmla="*/ 316 w 316"/>
              <a:gd name="T11" fmla="*/ 152 h 312"/>
              <a:gd name="T12" fmla="*/ 162 w 316"/>
              <a:gd name="T13" fmla="*/ 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6" h="312">
                <a:moveTo>
                  <a:pt x="16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247"/>
                  <a:pt x="67" y="312"/>
                  <a:pt x="150" y="312"/>
                </a:cubicBezTo>
                <a:cubicBezTo>
                  <a:pt x="316" y="312"/>
                  <a:pt x="316" y="312"/>
                  <a:pt x="316" y="312"/>
                </a:cubicBezTo>
                <a:cubicBezTo>
                  <a:pt x="316" y="152"/>
                  <a:pt x="316" y="152"/>
                  <a:pt x="316" y="152"/>
                </a:cubicBezTo>
                <a:cubicBezTo>
                  <a:pt x="316" y="68"/>
                  <a:pt x="245" y="0"/>
                  <a:pt x="162" y="0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35" name="Freeform 9"/>
          <p:cNvSpPr>
            <a:spLocks/>
          </p:cNvSpPr>
          <p:nvPr/>
        </p:nvSpPr>
        <p:spPr bwMode="auto">
          <a:xfrm>
            <a:off x="6686550" y="4522987"/>
            <a:ext cx="977266" cy="979170"/>
          </a:xfrm>
          <a:custGeom>
            <a:avLst/>
            <a:gdLst>
              <a:gd name="T0" fmla="*/ 165 w 312"/>
              <a:gd name="T1" fmla="*/ 0 h 312"/>
              <a:gd name="T2" fmla="*/ 0 w 312"/>
              <a:gd name="T3" fmla="*/ 0 h 312"/>
              <a:gd name="T4" fmla="*/ 0 w 312"/>
              <a:gd name="T5" fmla="*/ 162 h 312"/>
              <a:gd name="T6" fmla="*/ 153 w 312"/>
              <a:gd name="T7" fmla="*/ 312 h 312"/>
              <a:gd name="T8" fmla="*/ 312 w 312"/>
              <a:gd name="T9" fmla="*/ 312 h 312"/>
              <a:gd name="T10" fmla="*/ 312 w 312"/>
              <a:gd name="T11" fmla="*/ 150 h 312"/>
              <a:gd name="T12" fmla="*/ 165 w 312"/>
              <a:gd name="T13" fmla="*/ 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2" h="312">
                <a:moveTo>
                  <a:pt x="16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246"/>
                  <a:pt x="69" y="312"/>
                  <a:pt x="153" y="312"/>
                </a:cubicBezTo>
                <a:cubicBezTo>
                  <a:pt x="312" y="312"/>
                  <a:pt x="312" y="312"/>
                  <a:pt x="312" y="312"/>
                </a:cubicBezTo>
                <a:cubicBezTo>
                  <a:pt x="312" y="150"/>
                  <a:pt x="312" y="150"/>
                  <a:pt x="312" y="150"/>
                </a:cubicBezTo>
                <a:cubicBezTo>
                  <a:pt x="312" y="67"/>
                  <a:pt x="248" y="0"/>
                  <a:pt x="165" y="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36" name="Freeform 10"/>
          <p:cNvSpPr>
            <a:spLocks/>
          </p:cNvSpPr>
          <p:nvPr/>
        </p:nvSpPr>
        <p:spPr bwMode="auto">
          <a:xfrm>
            <a:off x="6686550" y="2339857"/>
            <a:ext cx="977266" cy="979170"/>
          </a:xfrm>
          <a:custGeom>
            <a:avLst/>
            <a:gdLst>
              <a:gd name="T0" fmla="*/ 312 w 312"/>
              <a:gd name="T1" fmla="*/ 0 h 312"/>
              <a:gd name="T2" fmla="*/ 153 w 312"/>
              <a:gd name="T3" fmla="*/ 0 h 312"/>
              <a:gd name="T4" fmla="*/ 0 w 312"/>
              <a:gd name="T5" fmla="*/ 152 h 312"/>
              <a:gd name="T6" fmla="*/ 0 w 312"/>
              <a:gd name="T7" fmla="*/ 312 h 312"/>
              <a:gd name="T8" fmla="*/ 165 w 312"/>
              <a:gd name="T9" fmla="*/ 312 h 312"/>
              <a:gd name="T10" fmla="*/ 312 w 312"/>
              <a:gd name="T11" fmla="*/ 164 h 312"/>
              <a:gd name="T12" fmla="*/ 312 w 312"/>
              <a:gd name="T13" fmla="*/ 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2" h="312">
                <a:moveTo>
                  <a:pt x="312" y="0"/>
                </a:moveTo>
                <a:cubicBezTo>
                  <a:pt x="153" y="0"/>
                  <a:pt x="153" y="0"/>
                  <a:pt x="153" y="0"/>
                </a:cubicBezTo>
                <a:cubicBezTo>
                  <a:pt x="69" y="0"/>
                  <a:pt x="0" y="68"/>
                  <a:pt x="0" y="152"/>
                </a:cubicBezTo>
                <a:cubicBezTo>
                  <a:pt x="0" y="312"/>
                  <a:pt x="0" y="312"/>
                  <a:pt x="0" y="312"/>
                </a:cubicBezTo>
                <a:cubicBezTo>
                  <a:pt x="165" y="312"/>
                  <a:pt x="165" y="312"/>
                  <a:pt x="165" y="312"/>
                </a:cubicBezTo>
                <a:cubicBezTo>
                  <a:pt x="248" y="312"/>
                  <a:pt x="312" y="247"/>
                  <a:pt x="312" y="164"/>
                </a:cubicBezTo>
                <a:cubicBezTo>
                  <a:pt x="312" y="0"/>
                  <a:pt x="312" y="0"/>
                  <a:pt x="31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37" name="Freeform 11"/>
          <p:cNvSpPr>
            <a:spLocks/>
          </p:cNvSpPr>
          <p:nvPr/>
        </p:nvSpPr>
        <p:spPr bwMode="auto">
          <a:xfrm>
            <a:off x="4518660" y="4522987"/>
            <a:ext cx="990600" cy="979170"/>
          </a:xfrm>
          <a:custGeom>
            <a:avLst/>
            <a:gdLst>
              <a:gd name="T0" fmla="*/ 316 w 316"/>
              <a:gd name="T1" fmla="*/ 0 h 312"/>
              <a:gd name="T2" fmla="*/ 150 w 316"/>
              <a:gd name="T3" fmla="*/ 0 h 312"/>
              <a:gd name="T4" fmla="*/ 0 w 316"/>
              <a:gd name="T5" fmla="*/ 150 h 312"/>
              <a:gd name="T6" fmla="*/ 0 w 316"/>
              <a:gd name="T7" fmla="*/ 312 h 312"/>
              <a:gd name="T8" fmla="*/ 162 w 316"/>
              <a:gd name="T9" fmla="*/ 312 h 312"/>
              <a:gd name="T10" fmla="*/ 316 w 316"/>
              <a:gd name="T11" fmla="*/ 162 h 312"/>
              <a:gd name="T12" fmla="*/ 316 w 316"/>
              <a:gd name="T13" fmla="*/ 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6" h="312">
                <a:moveTo>
                  <a:pt x="316" y="0"/>
                </a:moveTo>
                <a:cubicBezTo>
                  <a:pt x="150" y="0"/>
                  <a:pt x="150" y="0"/>
                  <a:pt x="150" y="0"/>
                </a:cubicBezTo>
                <a:cubicBezTo>
                  <a:pt x="67" y="0"/>
                  <a:pt x="0" y="67"/>
                  <a:pt x="0" y="150"/>
                </a:cubicBezTo>
                <a:cubicBezTo>
                  <a:pt x="0" y="312"/>
                  <a:pt x="0" y="312"/>
                  <a:pt x="0" y="312"/>
                </a:cubicBezTo>
                <a:cubicBezTo>
                  <a:pt x="162" y="312"/>
                  <a:pt x="162" y="312"/>
                  <a:pt x="162" y="312"/>
                </a:cubicBezTo>
                <a:cubicBezTo>
                  <a:pt x="245" y="312"/>
                  <a:pt x="316" y="246"/>
                  <a:pt x="316" y="162"/>
                </a:cubicBezTo>
                <a:cubicBezTo>
                  <a:pt x="316" y="0"/>
                  <a:pt x="316" y="0"/>
                  <a:pt x="316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38" name="Freeform 12"/>
          <p:cNvSpPr>
            <a:spLocks/>
          </p:cNvSpPr>
          <p:nvPr/>
        </p:nvSpPr>
        <p:spPr bwMode="auto">
          <a:xfrm>
            <a:off x="5869306" y="5012571"/>
            <a:ext cx="453390" cy="78106"/>
          </a:xfrm>
          <a:custGeom>
            <a:avLst/>
            <a:gdLst>
              <a:gd name="T0" fmla="*/ 145 w 145"/>
              <a:gd name="T1" fmla="*/ 12 h 25"/>
              <a:gd name="T2" fmla="*/ 129 w 145"/>
              <a:gd name="T3" fmla="*/ 25 h 25"/>
              <a:gd name="T4" fmla="*/ 16 w 145"/>
              <a:gd name="T5" fmla="*/ 25 h 25"/>
              <a:gd name="T6" fmla="*/ 0 w 145"/>
              <a:gd name="T7" fmla="*/ 12 h 25"/>
              <a:gd name="T8" fmla="*/ 16 w 145"/>
              <a:gd name="T9" fmla="*/ 0 h 25"/>
              <a:gd name="T10" fmla="*/ 129 w 145"/>
              <a:gd name="T11" fmla="*/ 0 h 25"/>
              <a:gd name="T12" fmla="*/ 145 w 145"/>
              <a:gd name="T13" fmla="*/ 12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5" h="25">
                <a:moveTo>
                  <a:pt x="145" y="12"/>
                </a:moveTo>
                <a:cubicBezTo>
                  <a:pt x="145" y="19"/>
                  <a:pt x="138" y="25"/>
                  <a:pt x="129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7" y="25"/>
                  <a:pt x="0" y="19"/>
                  <a:pt x="0" y="12"/>
                </a:cubicBezTo>
                <a:cubicBezTo>
                  <a:pt x="0" y="6"/>
                  <a:pt x="7" y="0"/>
                  <a:pt x="16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38" y="0"/>
                  <a:pt x="145" y="6"/>
                  <a:pt x="145" y="12"/>
                </a:cubicBezTo>
                <a:close/>
              </a:path>
            </a:pathLst>
          </a:custGeom>
          <a:solidFill>
            <a:schemeClr val="tx1">
              <a:lumMod val="90000"/>
            </a:schemeClr>
          </a:solidFill>
          <a:ln>
            <a:noFill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39" name="Freeform 13"/>
          <p:cNvSpPr>
            <a:spLocks/>
          </p:cNvSpPr>
          <p:nvPr/>
        </p:nvSpPr>
        <p:spPr bwMode="auto">
          <a:xfrm>
            <a:off x="5869306" y="5100201"/>
            <a:ext cx="453390" cy="78106"/>
          </a:xfrm>
          <a:custGeom>
            <a:avLst/>
            <a:gdLst>
              <a:gd name="T0" fmla="*/ 145 w 145"/>
              <a:gd name="T1" fmla="*/ 13 h 25"/>
              <a:gd name="T2" fmla="*/ 129 w 145"/>
              <a:gd name="T3" fmla="*/ 25 h 25"/>
              <a:gd name="T4" fmla="*/ 16 w 145"/>
              <a:gd name="T5" fmla="*/ 25 h 25"/>
              <a:gd name="T6" fmla="*/ 0 w 145"/>
              <a:gd name="T7" fmla="*/ 13 h 25"/>
              <a:gd name="T8" fmla="*/ 16 w 145"/>
              <a:gd name="T9" fmla="*/ 0 h 25"/>
              <a:gd name="T10" fmla="*/ 129 w 145"/>
              <a:gd name="T11" fmla="*/ 0 h 25"/>
              <a:gd name="T12" fmla="*/ 145 w 145"/>
              <a:gd name="T13" fmla="*/ 13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5" h="25">
                <a:moveTo>
                  <a:pt x="145" y="13"/>
                </a:moveTo>
                <a:cubicBezTo>
                  <a:pt x="145" y="20"/>
                  <a:pt x="138" y="25"/>
                  <a:pt x="129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7" y="25"/>
                  <a:pt x="0" y="20"/>
                  <a:pt x="0" y="13"/>
                </a:cubicBezTo>
                <a:cubicBezTo>
                  <a:pt x="0" y="6"/>
                  <a:pt x="7" y="0"/>
                  <a:pt x="16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38" y="0"/>
                  <a:pt x="145" y="6"/>
                  <a:pt x="145" y="13"/>
                </a:cubicBezTo>
                <a:close/>
              </a:path>
            </a:pathLst>
          </a:custGeom>
          <a:solidFill>
            <a:schemeClr val="tx1">
              <a:lumMod val="90000"/>
            </a:schemeClr>
          </a:solidFill>
          <a:ln>
            <a:noFill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40" name="Freeform 14"/>
          <p:cNvSpPr>
            <a:spLocks/>
          </p:cNvSpPr>
          <p:nvPr/>
        </p:nvSpPr>
        <p:spPr bwMode="auto">
          <a:xfrm>
            <a:off x="5869306" y="5191641"/>
            <a:ext cx="453390" cy="78106"/>
          </a:xfrm>
          <a:custGeom>
            <a:avLst/>
            <a:gdLst>
              <a:gd name="T0" fmla="*/ 145 w 145"/>
              <a:gd name="T1" fmla="*/ 12 h 25"/>
              <a:gd name="T2" fmla="*/ 129 w 145"/>
              <a:gd name="T3" fmla="*/ 25 h 25"/>
              <a:gd name="T4" fmla="*/ 16 w 145"/>
              <a:gd name="T5" fmla="*/ 25 h 25"/>
              <a:gd name="T6" fmla="*/ 0 w 145"/>
              <a:gd name="T7" fmla="*/ 12 h 25"/>
              <a:gd name="T8" fmla="*/ 16 w 145"/>
              <a:gd name="T9" fmla="*/ 0 h 25"/>
              <a:gd name="T10" fmla="*/ 129 w 145"/>
              <a:gd name="T11" fmla="*/ 0 h 25"/>
              <a:gd name="T12" fmla="*/ 145 w 145"/>
              <a:gd name="T13" fmla="*/ 12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5" h="25">
                <a:moveTo>
                  <a:pt x="145" y="12"/>
                </a:moveTo>
                <a:cubicBezTo>
                  <a:pt x="145" y="19"/>
                  <a:pt x="138" y="25"/>
                  <a:pt x="129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7" y="25"/>
                  <a:pt x="0" y="19"/>
                  <a:pt x="0" y="12"/>
                </a:cubicBezTo>
                <a:cubicBezTo>
                  <a:pt x="0" y="5"/>
                  <a:pt x="7" y="0"/>
                  <a:pt x="16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38" y="0"/>
                  <a:pt x="145" y="5"/>
                  <a:pt x="145" y="12"/>
                </a:cubicBezTo>
                <a:close/>
              </a:path>
            </a:pathLst>
          </a:custGeom>
          <a:solidFill>
            <a:schemeClr val="tx1">
              <a:lumMod val="90000"/>
            </a:schemeClr>
          </a:solidFill>
          <a:ln>
            <a:noFill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41" name="Freeform 15"/>
          <p:cNvSpPr>
            <a:spLocks/>
          </p:cNvSpPr>
          <p:nvPr/>
        </p:nvSpPr>
        <p:spPr bwMode="auto">
          <a:xfrm>
            <a:off x="5966460" y="5279271"/>
            <a:ext cx="257176" cy="78106"/>
          </a:xfrm>
          <a:custGeom>
            <a:avLst/>
            <a:gdLst>
              <a:gd name="T0" fmla="*/ 82 w 82"/>
              <a:gd name="T1" fmla="*/ 0 h 25"/>
              <a:gd name="T2" fmla="*/ 41 w 82"/>
              <a:gd name="T3" fmla="*/ 25 h 25"/>
              <a:gd name="T4" fmla="*/ 0 w 82"/>
              <a:gd name="T5" fmla="*/ 0 h 25"/>
              <a:gd name="T6" fmla="*/ 82 w 82"/>
              <a:gd name="T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" h="25">
                <a:moveTo>
                  <a:pt x="82" y="0"/>
                </a:moveTo>
                <a:cubicBezTo>
                  <a:pt x="82" y="14"/>
                  <a:pt x="64" y="25"/>
                  <a:pt x="41" y="25"/>
                </a:cubicBezTo>
                <a:cubicBezTo>
                  <a:pt x="18" y="25"/>
                  <a:pt x="0" y="14"/>
                  <a:pt x="0" y="0"/>
                </a:cubicBezTo>
                <a:lnTo>
                  <a:pt x="82" y="0"/>
                </a:lnTo>
                <a:close/>
              </a:path>
            </a:pathLst>
          </a:custGeom>
          <a:solidFill>
            <a:schemeClr val="tx1">
              <a:lumMod val="90000"/>
            </a:schemeClr>
          </a:solidFill>
          <a:ln>
            <a:noFill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42" name="Freeform 16"/>
          <p:cNvSpPr>
            <a:spLocks noEditPoints="1"/>
          </p:cNvSpPr>
          <p:nvPr/>
        </p:nvSpPr>
        <p:spPr bwMode="auto">
          <a:xfrm>
            <a:off x="5339716" y="3168532"/>
            <a:ext cx="1512570" cy="1819276"/>
          </a:xfrm>
          <a:custGeom>
            <a:avLst/>
            <a:gdLst>
              <a:gd name="T0" fmla="*/ 241 w 483"/>
              <a:gd name="T1" fmla="*/ 0 h 580"/>
              <a:gd name="T2" fmla="*/ 0 w 483"/>
              <a:gd name="T3" fmla="*/ 241 h 580"/>
              <a:gd name="T4" fmla="*/ 62 w 483"/>
              <a:gd name="T5" fmla="*/ 402 h 580"/>
              <a:gd name="T6" fmla="*/ 62 w 483"/>
              <a:gd name="T7" fmla="*/ 402 h 580"/>
              <a:gd name="T8" fmla="*/ 63 w 483"/>
              <a:gd name="T9" fmla="*/ 403 h 580"/>
              <a:gd name="T10" fmla="*/ 73 w 483"/>
              <a:gd name="T11" fmla="*/ 414 h 580"/>
              <a:gd name="T12" fmla="*/ 129 w 483"/>
              <a:gd name="T13" fmla="*/ 483 h 580"/>
              <a:gd name="T14" fmla="*/ 199 w 483"/>
              <a:gd name="T15" fmla="*/ 580 h 580"/>
              <a:gd name="T16" fmla="*/ 235 w 483"/>
              <a:gd name="T17" fmla="*/ 580 h 580"/>
              <a:gd name="T18" fmla="*/ 247 w 483"/>
              <a:gd name="T19" fmla="*/ 580 h 580"/>
              <a:gd name="T20" fmla="*/ 284 w 483"/>
              <a:gd name="T21" fmla="*/ 580 h 580"/>
              <a:gd name="T22" fmla="*/ 353 w 483"/>
              <a:gd name="T23" fmla="*/ 483 h 580"/>
              <a:gd name="T24" fmla="*/ 407 w 483"/>
              <a:gd name="T25" fmla="*/ 416 h 580"/>
              <a:gd name="T26" fmla="*/ 483 w 483"/>
              <a:gd name="T27" fmla="*/ 241 h 580"/>
              <a:gd name="T28" fmla="*/ 241 w 483"/>
              <a:gd name="T29" fmla="*/ 0 h 580"/>
              <a:gd name="T30" fmla="*/ 331 w 483"/>
              <a:gd name="T31" fmla="*/ 349 h 580"/>
              <a:gd name="T32" fmla="*/ 302 w 483"/>
              <a:gd name="T33" fmla="*/ 388 h 580"/>
              <a:gd name="T34" fmla="*/ 264 w 483"/>
              <a:gd name="T35" fmla="*/ 443 h 580"/>
              <a:gd name="T36" fmla="*/ 245 w 483"/>
              <a:gd name="T37" fmla="*/ 443 h 580"/>
              <a:gd name="T38" fmla="*/ 238 w 483"/>
              <a:gd name="T39" fmla="*/ 443 h 580"/>
              <a:gd name="T40" fmla="*/ 218 w 483"/>
              <a:gd name="T41" fmla="*/ 443 h 580"/>
              <a:gd name="T42" fmla="*/ 181 w 483"/>
              <a:gd name="T43" fmla="*/ 388 h 580"/>
              <a:gd name="T44" fmla="*/ 150 w 483"/>
              <a:gd name="T45" fmla="*/ 348 h 580"/>
              <a:gd name="T46" fmla="*/ 145 w 483"/>
              <a:gd name="T47" fmla="*/ 341 h 580"/>
              <a:gd name="T48" fmla="*/ 144 w 483"/>
              <a:gd name="T49" fmla="*/ 341 h 580"/>
              <a:gd name="T50" fmla="*/ 144 w 483"/>
              <a:gd name="T51" fmla="*/ 341 h 580"/>
              <a:gd name="T52" fmla="*/ 111 w 483"/>
              <a:gd name="T53" fmla="*/ 248 h 580"/>
              <a:gd name="T54" fmla="*/ 241 w 483"/>
              <a:gd name="T55" fmla="*/ 109 h 580"/>
              <a:gd name="T56" fmla="*/ 372 w 483"/>
              <a:gd name="T57" fmla="*/ 248 h 580"/>
              <a:gd name="T58" fmla="*/ 331 w 483"/>
              <a:gd name="T59" fmla="*/ 349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83" h="580">
                <a:moveTo>
                  <a:pt x="241" y="0"/>
                </a:moveTo>
                <a:cubicBezTo>
                  <a:pt x="108" y="0"/>
                  <a:pt x="0" y="108"/>
                  <a:pt x="0" y="241"/>
                </a:cubicBezTo>
                <a:cubicBezTo>
                  <a:pt x="0" y="303"/>
                  <a:pt x="23" y="359"/>
                  <a:pt x="62" y="402"/>
                </a:cubicBezTo>
                <a:cubicBezTo>
                  <a:pt x="62" y="402"/>
                  <a:pt x="62" y="402"/>
                  <a:pt x="62" y="402"/>
                </a:cubicBezTo>
                <a:cubicBezTo>
                  <a:pt x="62" y="402"/>
                  <a:pt x="62" y="402"/>
                  <a:pt x="63" y="403"/>
                </a:cubicBezTo>
                <a:cubicBezTo>
                  <a:pt x="66" y="407"/>
                  <a:pt x="70" y="410"/>
                  <a:pt x="73" y="414"/>
                </a:cubicBezTo>
                <a:cubicBezTo>
                  <a:pt x="88" y="429"/>
                  <a:pt x="112" y="457"/>
                  <a:pt x="129" y="483"/>
                </a:cubicBezTo>
                <a:cubicBezTo>
                  <a:pt x="154" y="523"/>
                  <a:pt x="141" y="580"/>
                  <a:pt x="199" y="580"/>
                </a:cubicBezTo>
                <a:cubicBezTo>
                  <a:pt x="235" y="580"/>
                  <a:pt x="235" y="580"/>
                  <a:pt x="235" y="580"/>
                </a:cubicBezTo>
                <a:cubicBezTo>
                  <a:pt x="247" y="580"/>
                  <a:pt x="247" y="580"/>
                  <a:pt x="247" y="580"/>
                </a:cubicBezTo>
                <a:cubicBezTo>
                  <a:pt x="284" y="580"/>
                  <a:pt x="284" y="580"/>
                  <a:pt x="284" y="580"/>
                </a:cubicBezTo>
                <a:cubicBezTo>
                  <a:pt x="341" y="580"/>
                  <a:pt x="329" y="523"/>
                  <a:pt x="353" y="483"/>
                </a:cubicBezTo>
                <a:cubicBezTo>
                  <a:pt x="369" y="458"/>
                  <a:pt x="393" y="431"/>
                  <a:pt x="407" y="416"/>
                </a:cubicBezTo>
                <a:cubicBezTo>
                  <a:pt x="454" y="372"/>
                  <a:pt x="483" y="310"/>
                  <a:pt x="483" y="241"/>
                </a:cubicBezTo>
                <a:cubicBezTo>
                  <a:pt x="483" y="108"/>
                  <a:pt x="375" y="0"/>
                  <a:pt x="241" y="0"/>
                </a:cubicBezTo>
                <a:close/>
                <a:moveTo>
                  <a:pt x="331" y="349"/>
                </a:moveTo>
                <a:cubicBezTo>
                  <a:pt x="323" y="358"/>
                  <a:pt x="311" y="373"/>
                  <a:pt x="302" y="388"/>
                </a:cubicBezTo>
                <a:cubicBezTo>
                  <a:pt x="289" y="411"/>
                  <a:pt x="295" y="443"/>
                  <a:pt x="264" y="443"/>
                </a:cubicBezTo>
                <a:cubicBezTo>
                  <a:pt x="245" y="443"/>
                  <a:pt x="245" y="443"/>
                  <a:pt x="245" y="443"/>
                </a:cubicBezTo>
                <a:cubicBezTo>
                  <a:pt x="238" y="443"/>
                  <a:pt x="238" y="443"/>
                  <a:pt x="238" y="443"/>
                </a:cubicBezTo>
                <a:cubicBezTo>
                  <a:pt x="218" y="443"/>
                  <a:pt x="218" y="443"/>
                  <a:pt x="218" y="443"/>
                </a:cubicBezTo>
                <a:cubicBezTo>
                  <a:pt x="187" y="443"/>
                  <a:pt x="194" y="411"/>
                  <a:pt x="181" y="388"/>
                </a:cubicBezTo>
                <a:cubicBezTo>
                  <a:pt x="172" y="372"/>
                  <a:pt x="158" y="356"/>
                  <a:pt x="150" y="348"/>
                </a:cubicBezTo>
                <a:cubicBezTo>
                  <a:pt x="148" y="345"/>
                  <a:pt x="146" y="343"/>
                  <a:pt x="145" y="341"/>
                </a:cubicBezTo>
                <a:cubicBezTo>
                  <a:pt x="144" y="341"/>
                  <a:pt x="144" y="341"/>
                  <a:pt x="144" y="341"/>
                </a:cubicBezTo>
                <a:cubicBezTo>
                  <a:pt x="144" y="341"/>
                  <a:pt x="144" y="341"/>
                  <a:pt x="144" y="341"/>
                </a:cubicBezTo>
                <a:cubicBezTo>
                  <a:pt x="123" y="316"/>
                  <a:pt x="111" y="284"/>
                  <a:pt x="111" y="248"/>
                </a:cubicBezTo>
                <a:cubicBezTo>
                  <a:pt x="111" y="171"/>
                  <a:pt x="169" y="109"/>
                  <a:pt x="241" y="109"/>
                </a:cubicBezTo>
                <a:cubicBezTo>
                  <a:pt x="314" y="109"/>
                  <a:pt x="372" y="171"/>
                  <a:pt x="372" y="248"/>
                </a:cubicBezTo>
                <a:cubicBezTo>
                  <a:pt x="372" y="288"/>
                  <a:pt x="356" y="323"/>
                  <a:pt x="331" y="349"/>
                </a:cubicBezTo>
                <a:close/>
              </a:path>
            </a:pathLst>
          </a:custGeom>
          <a:solidFill>
            <a:schemeClr val="tx1">
              <a:lumMod val="90000"/>
            </a:schemeClr>
          </a:solidFill>
          <a:ln>
            <a:noFill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764779" y="2250762"/>
            <a:ext cx="368046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55878"/>
            <a:r>
              <a:rPr lang="bg-BG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Развитие на инфраструктура</a:t>
            </a:r>
            <a:r>
              <a:rPr lang="en-GB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bg-BG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и </a:t>
            </a:r>
            <a:r>
              <a:rPr lang="ru-RU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Стимули за инвестиции в северна София</a:t>
            </a:r>
            <a:r>
              <a:rPr lang="en-US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:</a:t>
            </a:r>
            <a:br>
              <a:rPr lang="en-US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- </a:t>
            </a:r>
            <a:r>
              <a:rPr lang="bg-BG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Транспортна инфраструктура</a:t>
            </a:r>
          </a:p>
          <a:p>
            <a:pPr defTabSz="855878"/>
            <a:r>
              <a:rPr lang="bg-BG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- Образование</a:t>
            </a:r>
          </a:p>
          <a:p>
            <a:pPr defTabSz="855878"/>
            <a:r>
              <a:rPr lang="bg-BG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- Околна Среда</a:t>
            </a:r>
          </a:p>
        </p:txBody>
      </p:sp>
      <p:sp>
        <p:nvSpPr>
          <p:cNvPr id="44" name="Rectangle 43"/>
          <p:cNvSpPr/>
          <p:nvPr/>
        </p:nvSpPr>
        <p:spPr>
          <a:xfrm>
            <a:off x="8328662" y="3469352"/>
            <a:ext cx="311657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55878"/>
            <a:r>
              <a:rPr lang="bg-BG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Подобряване на бизнес средата</a:t>
            </a:r>
          </a:p>
          <a:p>
            <a:pPr marL="205740" indent="-205740" defTabSz="855878">
              <a:buFont typeface="Wingdings" panose="05000000000000000000" pitchFamily="2" charset="2"/>
              <a:buChar char="Ø"/>
            </a:pPr>
            <a:r>
              <a:rPr lang="bg-BG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Опростяване на административните процедури</a:t>
            </a:r>
          </a:p>
          <a:p>
            <a:pPr marL="205740" indent="-205740" defTabSz="855878">
              <a:buFont typeface="Wingdings" panose="05000000000000000000" pitchFamily="2" charset="2"/>
              <a:buChar char="Ø"/>
            </a:pPr>
            <a:r>
              <a:rPr lang="bg-BG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Онлайн и офлайн информационни кампании</a:t>
            </a:r>
          </a:p>
        </p:txBody>
      </p:sp>
      <p:sp>
        <p:nvSpPr>
          <p:cNvPr id="45" name="Rectangle 44"/>
          <p:cNvSpPr/>
          <p:nvPr/>
        </p:nvSpPr>
        <p:spPr>
          <a:xfrm>
            <a:off x="7823848" y="4794130"/>
            <a:ext cx="376073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55878"/>
            <a:r>
              <a:rPr lang="bg-BG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Конференции и Събития</a:t>
            </a:r>
          </a:p>
          <a:p>
            <a:pPr marL="205740" indent="-205740" defTabSz="855878">
              <a:buFont typeface="Wingdings" panose="05000000000000000000" pitchFamily="2" charset="2"/>
              <a:buChar char="Ø"/>
            </a:pPr>
            <a:r>
              <a:rPr lang="bg-BG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Активно поставяне на града на картата на международни Събития - Професионални конференции и събития на тема </a:t>
            </a:r>
            <a:r>
              <a:rPr lang="en-US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AI, Digital Transformation. </a:t>
            </a:r>
            <a:endParaRPr lang="bg-BG" sz="1320" dirty="0">
              <a:solidFill>
                <a:srgbClr val="44546A"/>
              </a:solidFill>
              <a:latin typeface="Sofia Sans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167385" y="2245202"/>
            <a:ext cx="326364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855878"/>
            <a:r>
              <a:rPr lang="bg-BG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Квалифицирана работна сила:</a:t>
            </a:r>
          </a:p>
          <a:p>
            <a:pPr marL="205740" indent="-205740" defTabSz="855878">
              <a:buFont typeface="Wingdings" panose="05000000000000000000" pitchFamily="2" charset="2"/>
              <a:buChar char="Ø"/>
            </a:pPr>
            <a:r>
              <a:rPr lang="bg-BG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Подпомагане на кариерни форуми</a:t>
            </a:r>
          </a:p>
          <a:p>
            <a:pPr marL="205740" indent="-205740" defTabSz="855878">
              <a:buFont typeface="Wingdings" panose="05000000000000000000" pitchFamily="2" charset="2"/>
              <a:buChar char="Ø"/>
            </a:pPr>
            <a:r>
              <a:rPr lang="bg-BG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Центрове за квалификация</a:t>
            </a:r>
          </a:p>
          <a:p>
            <a:pPr marL="205740" indent="-205740" defTabSz="855878">
              <a:buFont typeface="Wingdings" panose="05000000000000000000" pitchFamily="2" charset="2"/>
              <a:buChar char="Ø"/>
            </a:pPr>
            <a:endParaRPr lang="bg-BG" sz="1320" dirty="0">
              <a:solidFill>
                <a:srgbClr val="44546A"/>
              </a:solidFill>
              <a:latin typeface="Sofia Sans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defTabSz="855878"/>
            <a:endParaRPr lang="bg-BG" sz="1320" dirty="0">
              <a:solidFill>
                <a:srgbClr val="44546A"/>
              </a:solidFill>
              <a:latin typeface="Sofia Sans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12434" y="3342163"/>
            <a:ext cx="314934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855878"/>
            <a:r>
              <a:rPr lang="bg-BG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Бързи писти за инвеститори:</a:t>
            </a:r>
          </a:p>
          <a:p>
            <a:pPr marL="205740" indent="-205740" defTabSz="855878">
              <a:buFont typeface="Wingdings" panose="05000000000000000000" pitchFamily="2" charset="2"/>
              <a:buChar char="Ø"/>
            </a:pPr>
            <a:r>
              <a:rPr lang="bg-BG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Дигитализация на процеси и разрешителни</a:t>
            </a:r>
          </a:p>
          <a:p>
            <a:pPr marL="205740" indent="-205740" defTabSz="855878">
              <a:buFont typeface="Wingdings" panose="05000000000000000000" pitchFamily="2" charset="2"/>
              <a:buChar char="Ø"/>
            </a:pPr>
            <a:r>
              <a:rPr lang="bg-BG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Ясни срокове</a:t>
            </a:r>
          </a:p>
          <a:p>
            <a:pPr marL="205740" indent="-205740" defTabSz="855878">
              <a:buFont typeface="Wingdings" panose="05000000000000000000" pitchFamily="2" charset="2"/>
              <a:buChar char="Ø"/>
            </a:pPr>
            <a:r>
              <a:rPr lang="bg-BG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Институционална подкрепа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96687" y="4813678"/>
            <a:ext cx="3831499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855878"/>
            <a:r>
              <a:rPr lang="bg-BG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Популяризиране на София - </a:t>
            </a:r>
            <a:r>
              <a:rPr lang="en-US" sz="1320" dirty="0" err="1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SoFuture</a:t>
            </a:r>
            <a:endParaRPr lang="bg-BG" sz="1320" dirty="0">
              <a:solidFill>
                <a:srgbClr val="44546A"/>
              </a:solidFill>
              <a:latin typeface="Sofia Sans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205740" indent="-205740" defTabSz="855878">
              <a:buFont typeface="Wingdings" panose="05000000000000000000" pitchFamily="2" charset="2"/>
              <a:buChar char="Ø"/>
            </a:pPr>
            <a:r>
              <a:rPr lang="ru-RU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Маркетиране на София като инвестиционна дестинация</a:t>
            </a:r>
            <a:endParaRPr lang="en-US" sz="1320" dirty="0">
              <a:solidFill>
                <a:srgbClr val="44546A"/>
              </a:solidFill>
              <a:latin typeface="Sofia Sans" pitchFamily="2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205740" indent="-205740" defTabSz="855878">
              <a:buFont typeface="Wingdings" panose="05000000000000000000" pitchFamily="2" charset="2"/>
              <a:buChar char="Ø"/>
            </a:pPr>
            <a:r>
              <a:rPr lang="bg-BG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Активна работа с търговски камари и организации</a:t>
            </a:r>
          </a:p>
          <a:p>
            <a:pPr marL="205740" indent="-205740" defTabSz="855878">
              <a:buFont typeface="Wingdings" panose="05000000000000000000" pitchFamily="2" charset="2"/>
              <a:buChar char="Ø"/>
            </a:pPr>
            <a:r>
              <a:rPr lang="en-US" sz="1320" dirty="0" err="1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InvestSofia</a:t>
            </a:r>
            <a:r>
              <a:rPr lang="en-US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 – </a:t>
            </a:r>
            <a:r>
              <a:rPr lang="bg-BG" sz="132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продължаващо партньорство</a:t>
            </a:r>
          </a:p>
        </p:txBody>
      </p:sp>
      <p:sp>
        <p:nvSpPr>
          <p:cNvPr id="49" name="Freeform 5"/>
          <p:cNvSpPr>
            <a:spLocks noEditPoints="1"/>
          </p:cNvSpPr>
          <p:nvPr/>
        </p:nvSpPr>
        <p:spPr bwMode="auto">
          <a:xfrm>
            <a:off x="4813935" y="2622229"/>
            <a:ext cx="400051" cy="400049"/>
          </a:xfrm>
          <a:custGeom>
            <a:avLst/>
            <a:gdLst>
              <a:gd name="T0" fmla="*/ 1308 w 1648"/>
              <a:gd name="T1" fmla="*/ 480 h 1642"/>
              <a:gd name="T2" fmla="*/ 828 w 1648"/>
              <a:gd name="T3" fmla="*/ 960 h 1642"/>
              <a:gd name="T4" fmla="*/ 348 w 1648"/>
              <a:gd name="T5" fmla="*/ 480 h 1642"/>
              <a:gd name="T6" fmla="*/ 828 w 1648"/>
              <a:gd name="T7" fmla="*/ 0 h 1642"/>
              <a:gd name="T8" fmla="*/ 1308 w 1648"/>
              <a:gd name="T9" fmla="*/ 480 h 1642"/>
              <a:gd name="T10" fmla="*/ 1224 w 1648"/>
              <a:gd name="T11" fmla="*/ 983 h 1642"/>
              <a:gd name="T12" fmla="*/ 828 w 1648"/>
              <a:gd name="T13" fmla="*/ 1120 h 1642"/>
              <a:gd name="T14" fmla="*/ 428 w 1648"/>
              <a:gd name="T15" fmla="*/ 980 h 1642"/>
              <a:gd name="T16" fmla="*/ 0 w 1648"/>
              <a:gd name="T17" fmla="*/ 1642 h 1642"/>
              <a:gd name="T18" fmla="*/ 1648 w 1648"/>
              <a:gd name="T19" fmla="*/ 1642 h 1642"/>
              <a:gd name="T20" fmla="*/ 1224 w 1648"/>
              <a:gd name="T21" fmla="*/ 983 h 1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48" h="1642">
                <a:moveTo>
                  <a:pt x="1308" y="480"/>
                </a:moveTo>
                <a:cubicBezTo>
                  <a:pt x="1308" y="745"/>
                  <a:pt x="1093" y="960"/>
                  <a:pt x="828" y="960"/>
                </a:cubicBezTo>
                <a:cubicBezTo>
                  <a:pt x="563" y="960"/>
                  <a:pt x="348" y="745"/>
                  <a:pt x="348" y="480"/>
                </a:cubicBezTo>
                <a:cubicBezTo>
                  <a:pt x="348" y="215"/>
                  <a:pt x="563" y="0"/>
                  <a:pt x="828" y="0"/>
                </a:cubicBezTo>
                <a:cubicBezTo>
                  <a:pt x="1093" y="0"/>
                  <a:pt x="1308" y="215"/>
                  <a:pt x="1308" y="480"/>
                </a:cubicBezTo>
                <a:close/>
                <a:moveTo>
                  <a:pt x="1224" y="983"/>
                </a:moveTo>
                <a:cubicBezTo>
                  <a:pt x="1113" y="1071"/>
                  <a:pt x="974" y="1120"/>
                  <a:pt x="828" y="1120"/>
                </a:cubicBezTo>
                <a:cubicBezTo>
                  <a:pt x="681" y="1120"/>
                  <a:pt x="541" y="1070"/>
                  <a:pt x="428" y="980"/>
                </a:cubicBezTo>
                <a:cubicBezTo>
                  <a:pt x="132" y="1088"/>
                  <a:pt x="0" y="1469"/>
                  <a:pt x="0" y="1642"/>
                </a:cubicBezTo>
                <a:cubicBezTo>
                  <a:pt x="1648" y="1642"/>
                  <a:pt x="1648" y="1642"/>
                  <a:pt x="1648" y="1642"/>
                </a:cubicBezTo>
                <a:cubicBezTo>
                  <a:pt x="1648" y="1470"/>
                  <a:pt x="1515" y="1093"/>
                  <a:pt x="1224" y="98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2400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50" name="Freeform 13"/>
          <p:cNvSpPr>
            <a:spLocks noEditPoints="1"/>
          </p:cNvSpPr>
          <p:nvPr/>
        </p:nvSpPr>
        <p:spPr bwMode="auto">
          <a:xfrm>
            <a:off x="4323366" y="3722454"/>
            <a:ext cx="458215" cy="458215"/>
          </a:xfrm>
          <a:custGeom>
            <a:avLst/>
            <a:gdLst>
              <a:gd name="T0" fmla="*/ 1158 w 1640"/>
              <a:gd name="T1" fmla="*/ 965 h 1642"/>
              <a:gd name="T2" fmla="*/ 705 w 1640"/>
              <a:gd name="T3" fmla="*/ 965 h 1642"/>
              <a:gd name="T4" fmla="*/ 705 w 1640"/>
              <a:gd name="T5" fmla="*/ 467 h 1642"/>
              <a:gd name="T6" fmla="*/ 849 w 1640"/>
              <a:gd name="T7" fmla="*/ 467 h 1642"/>
              <a:gd name="T8" fmla="*/ 849 w 1640"/>
              <a:gd name="T9" fmla="*/ 821 h 1642"/>
              <a:gd name="T10" fmla="*/ 1158 w 1640"/>
              <a:gd name="T11" fmla="*/ 821 h 1642"/>
              <a:gd name="T12" fmla="*/ 1158 w 1640"/>
              <a:gd name="T13" fmla="*/ 965 h 1642"/>
              <a:gd name="T14" fmla="*/ 1354 w 1640"/>
              <a:gd name="T15" fmla="*/ 1311 h 1642"/>
              <a:gd name="T16" fmla="*/ 1543 w 1640"/>
              <a:gd name="T17" fmla="*/ 824 h 1642"/>
              <a:gd name="T18" fmla="*/ 820 w 1640"/>
              <a:gd name="T19" fmla="*/ 101 h 1642"/>
              <a:gd name="T20" fmla="*/ 97 w 1640"/>
              <a:gd name="T21" fmla="*/ 824 h 1642"/>
              <a:gd name="T22" fmla="*/ 286 w 1640"/>
              <a:gd name="T23" fmla="*/ 1311 h 1642"/>
              <a:gd name="T24" fmla="*/ 171 w 1640"/>
              <a:gd name="T25" fmla="*/ 1599 h 1642"/>
              <a:gd name="T26" fmla="*/ 179 w 1640"/>
              <a:gd name="T27" fmla="*/ 1633 h 1642"/>
              <a:gd name="T28" fmla="*/ 215 w 1640"/>
              <a:gd name="T29" fmla="*/ 1635 h 1642"/>
              <a:gd name="T30" fmla="*/ 476 w 1640"/>
              <a:gd name="T31" fmla="*/ 1460 h 1642"/>
              <a:gd name="T32" fmla="*/ 820 w 1640"/>
              <a:gd name="T33" fmla="*/ 1547 h 1642"/>
              <a:gd name="T34" fmla="*/ 1164 w 1640"/>
              <a:gd name="T35" fmla="*/ 1460 h 1642"/>
              <a:gd name="T36" fmla="*/ 1425 w 1640"/>
              <a:gd name="T37" fmla="*/ 1635 h 1642"/>
              <a:gd name="T38" fmla="*/ 1461 w 1640"/>
              <a:gd name="T39" fmla="*/ 1634 h 1642"/>
              <a:gd name="T40" fmla="*/ 1469 w 1640"/>
              <a:gd name="T41" fmla="*/ 1599 h 1642"/>
              <a:gd name="T42" fmla="*/ 1354 w 1640"/>
              <a:gd name="T43" fmla="*/ 1311 h 1642"/>
              <a:gd name="T44" fmla="*/ 820 w 1640"/>
              <a:gd name="T45" fmla="*/ 1367 h 1642"/>
              <a:gd name="T46" fmla="*/ 277 w 1640"/>
              <a:gd name="T47" fmla="*/ 824 h 1642"/>
              <a:gd name="T48" fmla="*/ 820 w 1640"/>
              <a:gd name="T49" fmla="*/ 281 h 1642"/>
              <a:gd name="T50" fmla="*/ 1363 w 1640"/>
              <a:gd name="T51" fmla="*/ 824 h 1642"/>
              <a:gd name="T52" fmla="*/ 820 w 1640"/>
              <a:gd name="T53" fmla="*/ 1367 h 1642"/>
              <a:gd name="T54" fmla="*/ 496 w 1640"/>
              <a:gd name="T55" fmla="*/ 46 h 1642"/>
              <a:gd name="T56" fmla="*/ 328 w 1640"/>
              <a:gd name="T57" fmla="*/ 0 h 1642"/>
              <a:gd name="T58" fmla="*/ 0 w 1640"/>
              <a:gd name="T59" fmla="*/ 328 h 1642"/>
              <a:gd name="T60" fmla="*/ 45 w 1640"/>
              <a:gd name="T61" fmla="*/ 493 h 1642"/>
              <a:gd name="T62" fmla="*/ 496 w 1640"/>
              <a:gd name="T63" fmla="*/ 46 h 1642"/>
              <a:gd name="T64" fmla="*/ 1595 w 1640"/>
              <a:gd name="T65" fmla="*/ 493 h 1642"/>
              <a:gd name="T66" fmla="*/ 1640 w 1640"/>
              <a:gd name="T67" fmla="*/ 328 h 1642"/>
              <a:gd name="T68" fmla="*/ 1312 w 1640"/>
              <a:gd name="T69" fmla="*/ 0 h 1642"/>
              <a:gd name="T70" fmla="*/ 1145 w 1640"/>
              <a:gd name="T71" fmla="*/ 46 h 1642"/>
              <a:gd name="T72" fmla="*/ 1595 w 1640"/>
              <a:gd name="T73" fmla="*/ 493 h 1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640" h="1642">
                <a:moveTo>
                  <a:pt x="1158" y="965"/>
                </a:moveTo>
                <a:cubicBezTo>
                  <a:pt x="705" y="965"/>
                  <a:pt x="705" y="965"/>
                  <a:pt x="705" y="965"/>
                </a:cubicBezTo>
                <a:cubicBezTo>
                  <a:pt x="705" y="467"/>
                  <a:pt x="705" y="467"/>
                  <a:pt x="705" y="467"/>
                </a:cubicBezTo>
                <a:cubicBezTo>
                  <a:pt x="849" y="467"/>
                  <a:pt x="849" y="467"/>
                  <a:pt x="849" y="467"/>
                </a:cubicBezTo>
                <a:cubicBezTo>
                  <a:pt x="849" y="821"/>
                  <a:pt x="849" y="821"/>
                  <a:pt x="849" y="821"/>
                </a:cubicBezTo>
                <a:cubicBezTo>
                  <a:pt x="1158" y="821"/>
                  <a:pt x="1158" y="821"/>
                  <a:pt x="1158" y="821"/>
                </a:cubicBezTo>
                <a:cubicBezTo>
                  <a:pt x="1158" y="965"/>
                  <a:pt x="1158" y="965"/>
                  <a:pt x="1158" y="965"/>
                </a:cubicBezTo>
                <a:close/>
                <a:moveTo>
                  <a:pt x="1354" y="1311"/>
                </a:moveTo>
                <a:cubicBezTo>
                  <a:pt x="1471" y="1183"/>
                  <a:pt x="1543" y="1012"/>
                  <a:pt x="1543" y="824"/>
                </a:cubicBezTo>
                <a:cubicBezTo>
                  <a:pt x="1543" y="424"/>
                  <a:pt x="1219" y="101"/>
                  <a:pt x="820" y="101"/>
                </a:cubicBezTo>
                <a:cubicBezTo>
                  <a:pt x="421" y="101"/>
                  <a:pt x="97" y="424"/>
                  <a:pt x="97" y="824"/>
                </a:cubicBezTo>
                <a:cubicBezTo>
                  <a:pt x="97" y="1012"/>
                  <a:pt x="169" y="1183"/>
                  <a:pt x="286" y="1311"/>
                </a:cubicBezTo>
                <a:cubicBezTo>
                  <a:pt x="250" y="1401"/>
                  <a:pt x="203" y="1520"/>
                  <a:pt x="171" y="1599"/>
                </a:cubicBezTo>
                <a:cubicBezTo>
                  <a:pt x="166" y="1611"/>
                  <a:pt x="169" y="1625"/>
                  <a:pt x="179" y="1633"/>
                </a:cubicBezTo>
                <a:cubicBezTo>
                  <a:pt x="190" y="1642"/>
                  <a:pt x="204" y="1642"/>
                  <a:pt x="215" y="1635"/>
                </a:cubicBezTo>
                <a:cubicBezTo>
                  <a:pt x="288" y="1586"/>
                  <a:pt x="398" y="1513"/>
                  <a:pt x="476" y="1460"/>
                </a:cubicBezTo>
                <a:cubicBezTo>
                  <a:pt x="579" y="1515"/>
                  <a:pt x="696" y="1547"/>
                  <a:pt x="820" y="1547"/>
                </a:cubicBezTo>
                <a:cubicBezTo>
                  <a:pt x="944" y="1547"/>
                  <a:pt x="1061" y="1515"/>
                  <a:pt x="1164" y="1460"/>
                </a:cubicBezTo>
                <a:cubicBezTo>
                  <a:pt x="1425" y="1635"/>
                  <a:pt x="1425" y="1635"/>
                  <a:pt x="1425" y="1635"/>
                </a:cubicBezTo>
                <a:cubicBezTo>
                  <a:pt x="1436" y="1642"/>
                  <a:pt x="1450" y="1642"/>
                  <a:pt x="1461" y="1634"/>
                </a:cubicBezTo>
                <a:cubicBezTo>
                  <a:pt x="1471" y="1625"/>
                  <a:pt x="1474" y="1612"/>
                  <a:pt x="1469" y="1599"/>
                </a:cubicBezTo>
                <a:lnTo>
                  <a:pt x="1354" y="1311"/>
                </a:lnTo>
                <a:close/>
                <a:moveTo>
                  <a:pt x="820" y="1367"/>
                </a:moveTo>
                <a:cubicBezTo>
                  <a:pt x="520" y="1367"/>
                  <a:pt x="277" y="1124"/>
                  <a:pt x="277" y="824"/>
                </a:cubicBezTo>
                <a:cubicBezTo>
                  <a:pt x="277" y="524"/>
                  <a:pt x="520" y="281"/>
                  <a:pt x="820" y="281"/>
                </a:cubicBezTo>
                <a:cubicBezTo>
                  <a:pt x="1120" y="281"/>
                  <a:pt x="1363" y="524"/>
                  <a:pt x="1363" y="824"/>
                </a:cubicBezTo>
                <a:cubicBezTo>
                  <a:pt x="1363" y="1124"/>
                  <a:pt x="1120" y="1367"/>
                  <a:pt x="820" y="1367"/>
                </a:cubicBezTo>
                <a:close/>
                <a:moveTo>
                  <a:pt x="496" y="46"/>
                </a:moveTo>
                <a:cubicBezTo>
                  <a:pt x="446" y="17"/>
                  <a:pt x="389" y="0"/>
                  <a:pt x="328" y="0"/>
                </a:cubicBezTo>
                <a:cubicBezTo>
                  <a:pt x="147" y="0"/>
                  <a:pt x="0" y="147"/>
                  <a:pt x="0" y="328"/>
                </a:cubicBezTo>
                <a:cubicBezTo>
                  <a:pt x="0" y="388"/>
                  <a:pt x="16" y="444"/>
                  <a:pt x="45" y="493"/>
                </a:cubicBezTo>
                <a:cubicBezTo>
                  <a:pt x="131" y="292"/>
                  <a:pt x="293" y="130"/>
                  <a:pt x="496" y="46"/>
                </a:cubicBezTo>
                <a:close/>
                <a:moveTo>
                  <a:pt x="1595" y="493"/>
                </a:moveTo>
                <a:cubicBezTo>
                  <a:pt x="1624" y="444"/>
                  <a:pt x="1640" y="388"/>
                  <a:pt x="1640" y="328"/>
                </a:cubicBezTo>
                <a:cubicBezTo>
                  <a:pt x="1640" y="147"/>
                  <a:pt x="1493" y="0"/>
                  <a:pt x="1312" y="0"/>
                </a:cubicBezTo>
                <a:cubicBezTo>
                  <a:pt x="1251" y="0"/>
                  <a:pt x="1194" y="17"/>
                  <a:pt x="1145" y="46"/>
                </a:cubicBezTo>
                <a:cubicBezTo>
                  <a:pt x="1347" y="130"/>
                  <a:pt x="1509" y="292"/>
                  <a:pt x="1595" y="49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2400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51" name="Freeform 17"/>
          <p:cNvSpPr>
            <a:spLocks noEditPoints="1"/>
          </p:cNvSpPr>
          <p:nvPr/>
        </p:nvSpPr>
        <p:spPr bwMode="auto">
          <a:xfrm>
            <a:off x="4793871" y="4853409"/>
            <a:ext cx="440179" cy="356221"/>
          </a:xfrm>
          <a:custGeom>
            <a:avLst/>
            <a:gdLst>
              <a:gd name="T0" fmla="*/ 1648 w 1648"/>
              <a:gd name="T1" fmla="*/ 1334 h 1334"/>
              <a:gd name="T2" fmla="*/ 0 w 1648"/>
              <a:gd name="T3" fmla="*/ 1334 h 1334"/>
              <a:gd name="T4" fmla="*/ 0 w 1648"/>
              <a:gd name="T5" fmla="*/ 287 h 1334"/>
              <a:gd name="T6" fmla="*/ 1648 w 1648"/>
              <a:gd name="T7" fmla="*/ 287 h 1334"/>
              <a:gd name="T8" fmla="*/ 1648 w 1648"/>
              <a:gd name="T9" fmla="*/ 1334 h 1334"/>
              <a:gd name="T10" fmla="*/ 608 w 1648"/>
              <a:gd name="T11" fmla="*/ 207 h 1334"/>
              <a:gd name="T12" fmla="*/ 608 w 1648"/>
              <a:gd name="T13" fmla="*/ 139 h 1334"/>
              <a:gd name="T14" fmla="*/ 635 w 1648"/>
              <a:gd name="T15" fmla="*/ 112 h 1334"/>
              <a:gd name="T16" fmla="*/ 1013 w 1648"/>
              <a:gd name="T17" fmla="*/ 112 h 1334"/>
              <a:gd name="T18" fmla="*/ 1041 w 1648"/>
              <a:gd name="T19" fmla="*/ 139 h 1334"/>
              <a:gd name="T20" fmla="*/ 1041 w 1648"/>
              <a:gd name="T21" fmla="*/ 207 h 1334"/>
              <a:gd name="T22" fmla="*/ 1161 w 1648"/>
              <a:gd name="T23" fmla="*/ 207 h 1334"/>
              <a:gd name="T24" fmla="*/ 1161 w 1648"/>
              <a:gd name="T25" fmla="*/ 85 h 1334"/>
              <a:gd name="T26" fmla="*/ 1075 w 1648"/>
              <a:gd name="T27" fmla="*/ 0 h 1334"/>
              <a:gd name="T28" fmla="*/ 573 w 1648"/>
              <a:gd name="T29" fmla="*/ 0 h 1334"/>
              <a:gd name="T30" fmla="*/ 488 w 1648"/>
              <a:gd name="T31" fmla="*/ 85 h 1334"/>
              <a:gd name="T32" fmla="*/ 488 w 1648"/>
              <a:gd name="T33" fmla="*/ 207 h 1334"/>
              <a:gd name="T34" fmla="*/ 608 w 1648"/>
              <a:gd name="T35" fmla="*/ 207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48" h="1334">
                <a:moveTo>
                  <a:pt x="1648" y="1334"/>
                </a:moveTo>
                <a:cubicBezTo>
                  <a:pt x="0" y="1334"/>
                  <a:pt x="0" y="1334"/>
                  <a:pt x="0" y="1334"/>
                </a:cubicBezTo>
                <a:cubicBezTo>
                  <a:pt x="0" y="287"/>
                  <a:pt x="0" y="287"/>
                  <a:pt x="0" y="287"/>
                </a:cubicBezTo>
                <a:cubicBezTo>
                  <a:pt x="1648" y="287"/>
                  <a:pt x="1648" y="287"/>
                  <a:pt x="1648" y="287"/>
                </a:cubicBezTo>
                <a:lnTo>
                  <a:pt x="1648" y="1334"/>
                </a:lnTo>
                <a:close/>
                <a:moveTo>
                  <a:pt x="608" y="207"/>
                </a:moveTo>
                <a:cubicBezTo>
                  <a:pt x="608" y="139"/>
                  <a:pt x="608" y="139"/>
                  <a:pt x="608" y="139"/>
                </a:cubicBezTo>
                <a:cubicBezTo>
                  <a:pt x="608" y="124"/>
                  <a:pt x="620" y="112"/>
                  <a:pt x="635" y="112"/>
                </a:cubicBezTo>
                <a:cubicBezTo>
                  <a:pt x="1013" y="112"/>
                  <a:pt x="1013" y="112"/>
                  <a:pt x="1013" y="112"/>
                </a:cubicBezTo>
                <a:cubicBezTo>
                  <a:pt x="1028" y="112"/>
                  <a:pt x="1041" y="124"/>
                  <a:pt x="1041" y="139"/>
                </a:cubicBezTo>
                <a:cubicBezTo>
                  <a:pt x="1041" y="207"/>
                  <a:pt x="1041" y="207"/>
                  <a:pt x="1041" y="207"/>
                </a:cubicBezTo>
                <a:cubicBezTo>
                  <a:pt x="1161" y="207"/>
                  <a:pt x="1161" y="207"/>
                  <a:pt x="1161" y="207"/>
                </a:cubicBezTo>
                <a:cubicBezTo>
                  <a:pt x="1161" y="85"/>
                  <a:pt x="1161" y="85"/>
                  <a:pt x="1161" y="85"/>
                </a:cubicBezTo>
                <a:cubicBezTo>
                  <a:pt x="1161" y="38"/>
                  <a:pt x="1122" y="0"/>
                  <a:pt x="1075" y="0"/>
                </a:cubicBezTo>
                <a:cubicBezTo>
                  <a:pt x="573" y="0"/>
                  <a:pt x="573" y="0"/>
                  <a:pt x="573" y="0"/>
                </a:cubicBezTo>
                <a:cubicBezTo>
                  <a:pt x="526" y="0"/>
                  <a:pt x="488" y="38"/>
                  <a:pt x="488" y="85"/>
                </a:cubicBezTo>
                <a:cubicBezTo>
                  <a:pt x="488" y="207"/>
                  <a:pt x="488" y="207"/>
                  <a:pt x="488" y="207"/>
                </a:cubicBezTo>
                <a:lnTo>
                  <a:pt x="608" y="20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2400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52" name="Freeform 5"/>
          <p:cNvSpPr>
            <a:spLocks noEditPoints="1"/>
          </p:cNvSpPr>
          <p:nvPr/>
        </p:nvSpPr>
        <p:spPr bwMode="auto">
          <a:xfrm>
            <a:off x="5854501" y="2140747"/>
            <a:ext cx="486810" cy="487752"/>
          </a:xfrm>
          <a:custGeom>
            <a:avLst/>
            <a:gdLst>
              <a:gd name="T0" fmla="*/ 1348 w 1648"/>
              <a:gd name="T1" fmla="*/ 0 h 1648"/>
              <a:gd name="T2" fmla="*/ 300 w 1648"/>
              <a:gd name="T3" fmla="*/ 0 h 1648"/>
              <a:gd name="T4" fmla="*/ 0 w 1648"/>
              <a:gd name="T5" fmla="*/ 300 h 1648"/>
              <a:gd name="T6" fmla="*/ 0 w 1648"/>
              <a:gd name="T7" fmla="*/ 1348 h 1648"/>
              <a:gd name="T8" fmla="*/ 300 w 1648"/>
              <a:gd name="T9" fmla="*/ 1648 h 1648"/>
              <a:gd name="T10" fmla="*/ 1348 w 1648"/>
              <a:gd name="T11" fmla="*/ 1648 h 1648"/>
              <a:gd name="T12" fmla="*/ 1648 w 1648"/>
              <a:gd name="T13" fmla="*/ 1348 h 1648"/>
              <a:gd name="T14" fmla="*/ 1648 w 1648"/>
              <a:gd name="T15" fmla="*/ 300 h 1648"/>
              <a:gd name="T16" fmla="*/ 1348 w 1648"/>
              <a:gd name="T17" fmla="*/ 0 h 1648"/>
              <a:gd name="T18" fmla="*/ 231 w 1648"/>
              <a:gd name="T19" fmla="*/ 635 h 1648"/>
              <a:gd name="T20" fmla="*/ 231 w 1648"/>
              <a:gd name="T21" fmla="*/ 504 h 1648"/>
              <a:gd name="T22" fmla="*/ 397 w 1648"/>
              <a:gd name="T23" fmla="*/ 504 h 1648"/>
              <a:gd name="T24" fmla="*/ 397 w 1648"/>
              <a:gd name="T25" fmla="*/ 337 h 1648"/>
              <a:gd name="T26" fmla="*/ 529 w 1648"/>
              <a:gd name="T27" fmla="*/ 337 h 1648"/>
              <a:gd name="T28" fmla="*/ 529 w 1648"/>
              <a:gd name="T29" fmla="*/ 504 h 1648"/>
              <a:gd name="T30" fmla="*/ 696 w 1648"/>
              <a:gd name="T31" fmla="*/ 504 h 1648"/>
              <a:gd name="T32" fmla="*/ 696 w 1648"/>
              <a:gd name="T33" fmla="*/ 635 h 1648"/>
              <a:gd name="T34" fmla="*/ 529 w 1648"/>
              <a:gd name="T35" fmla="*/ 635 h 1648"/>
              <a:gd name="T36" fmla="*/ 529 w 1648"/>
              <a:gd name="T37" fmla="*/ 802 h 1648"/>
              <a:gd name="T38" fmla="*/ 397 w 1648"/>
              <a:gd name="T39" fmla="*/ 802 h 1648"/>
              <a:gd name="T40" fmla="*/ 397 w 1648"/>
              <a:gd name="T41" fmla="*/ 635 h 1648"/>
              <a:gd name="T42" fmla="*/ 231 w 1648"/>
              <a:gd name="T43" fmla="*/ 635 h 1648"/>
              <a:gd name="T44" fmla="*/ 591 w 1648"/>
              <a:gd name="T45" fmla="*/ 1329 h 1648"/>
              <a:gd name="T46" fmla="*/ 457 w 1648"/>
              <a:gd name="T47" fmla="*/ 1195 h 1648"/>
              <a:gd name="T48" fmla="*/ 591 w 1648"/>
              <a:gd name="T49" fmla="*/ 1061 h 1648"/>
              <a:gd name="T50" fmla="*/ 725 w 1648"/>
              <a:gd name="T51" fmla="*/ 1195 h 1648"/>
              <a:gd name="T52" fmla="*/ 591 w 1648"/>
              <a:gd name="T53" fmla="*/ 1329 h 1648"/>
              <a:gd name="T54" fmla="*/ 933 w 1648"/>
              <a:gd name="T55" fmla="*/ 514 h 1648"/>
              <a:gd name="T56" fmla="*/ 1045 w 1648"/>
              <a:gd name="T57" fmla="*/ 514 h 1648"/>
              <a:gd name="T58" fmla="*/ 1045 w 1648"/>
              <a:gd name="T59" fmla="*/ 625 h 1648"/>
              <a:gd name="T60" fmla="*/ 933 w 1648"/>
              <a:gd name="T61" fmla="*/ 625 h 1648"/>
              <a:gd name="T62" fmla="*/ 933 w 1648"/>
              <a:gd name="T63" fmla="*/ 514 h 1648"/>
              <a:gd name="T64" fmla="*/ 1065 w 1648"/>
              <a:gd name="T65" fmla="*/ 1329 h 1648"/>
              <a:gd name="T66" fmla="*/ 931 w 1648"/>
              <a:gd name="T67" fmla="*/ 1195 h 1648"/>
              <a:gd name="T68" fmla="*/ 1065 w 1648"/>
              <a:gd name="T69" fmla="*/ 1061 h 1648"/>
              <a:gd name="T70" fmla="*/ 1199 w 1648"/>
              <a:gd name="T71" fmla="*/ 1195 h 1648"/>
              <a:gd name="T72" fmla="*/ 1065 w 1648"/>
              <a:gd name="T73" fmla="*/ 1329 h 1648"/>
              <a:gd name="T74" fmla="*/ 1220 w 1648"/>
              <a:gd name="T75" fmla="*/ 787 h 1648"/>
              <a:gd name="T76" fmla="*/ 1108 w 1648"/>
              <a:gd name="T77" fmla="*/ 787 h 1648"/>
              <a:gd name="T78" fmla="*/ 1108 w 1648"/>
              <a:gd name="T79" fmla="*/ 675 h 1648"/>
              <a:gd name="T80" fmla="*/ 1220 w 1648"/>
              <a:gd name="T81" fmla="*/ 675 h 1648"/>
              <a:gd name="T82" fmla="*/ 1220 w 1648"/>
              <a:gd name="T83" fmla="*/ 787 h 1648"/>
              <a:gd name="T84" fmla="*/ 1220 w 1648"/>
              <a:gd name="T85" fmla="*/ 467 h 1648"/>
              <a:gd name="T86" fmla="*/ 1108 w 1648"/>
              <a:gd name="T87" fmla="*/ 467 h 1648"/>
              <a:gd name="T88" fmla="*/ 1108 w 1648"/>
              <a:gd name="T89" fmla="*/ 355 h 1648"/>
              <a:gd name="T90" fmla="*/ 1220 w 1648"/>
              <a:gd name="T91" fmla="*/ 355 h 1648"/>
              <a:gd name="T92" fmla="*/ 1220 w 1648"/>
              <a:gd name="T93" fmla="*/ 467 h 1648"/>
              <a:gd name="T94" fmla="*/ 1394 w 1648"/>
              <a:gd name="T95" fmla="*/ 625 h 1648"/>
              <a:gd name="T96" fmla="*/ 1282 w 1648"/>
              <a:gd name="T97" fmla="*/ 625 h 1648"/>
              <a:gd name="T98" fmla="*/ 1282 w 1648"/>
              <a:gd name="T99" fmla="*/ 514 h 1648"/>
              <a:gd name="T100" fmla="*/ 1394 w 1648"/>
              <a:gd name="T101" fmla="*/ 514 h 1648"/>
              <a:gd name="T102" fmla="*/ 1394 w 1648"/>
              <a:gd name="T103" fmla="*/ 625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48" h="1648">
                <a:moveTo>
                  <a:pt x="1348" y="0"/>
                </a:moveTo>
                <a:cubicBezTo>
                  <a:pt x="300" y="0"/>
                  <a:pt x="300" y="0"/>
                  <a:pt x="300" y="0"/>
                </a:cubicBezTo>
                <a:cubicBezTo>
                  <a:pt x="134" y="0"/>
                  <a:pt x="0" y="134"/>
                  <a:pt x="0" y="300"/>
                </a:cubicBezTo>
                <a:cubicBezTo>
                  <a:pt x="0" y="1348"/>
                  <a:pt x="0" y="1348"/>
                  <a:pt x="0" y="1348"/>
                </a:cubicBezTo>
                <a:cubicBezTo>
                  <a:pt x="0" y="1514"/>
                  <a:pt x="134" y="1648"/>
                  <a:pt x="300" y="1648"/>
                </a:cubicBezTo>
                <a:cubicBezTo>
                  <a:pt x="1348" y="1648"/>
                  <a:pt x="1348" y="1648"/>
                  <a:pt x="1348" y="1648"/>
                </a:cubicBezTo>
                <a:cubicBezTo>
                  <a:pt x="1514" y="1648"/>
                  <a:pt x="1648" y="1514"/>
                  <a:pt x="1648" y="1348"/>
                </a:cubicBezTo>
                <a:cubicBezTo>
                  <a:pt x="1648" y="300"/>
                  <a:pt x="1648" y="300"/>
                  <a:pt x="1648" y="300"/>
                </a:cubicBezTo>
                <a:cubicBezTo>
                  <a:pt x="1648" y="134"/>
                  <a:pt x="1514" y="0"/>
                  <a:pt x="1348" y="0"/>
                </a:cubicBezTo>
                <a:close/>
                <a:moveTo>
                  <a:pt x="231" y="635"/>
                </a:moveTo>
                <a:cubicBezTo>
                  <a:pt x="231" y="504"/>
                  <a:pt x="231" y="504"/>
                  <a:pt x="231" y="504"/>
                </a:cubicBezTo>
                <a:cubicBezTo>
                  <a:pt x="397" y="504"/>
                  <a:pt x="397" y="504"/>
                  <a:pt x="397" y="504"/>
                </a:cubicBezTo>
                <a:cubicBezTo>
                  <a:pt x="397" y="337"/>
                  <a:pt x="397" y="337"/>
                  <a:pt x="397" y="337"/>
                </a:cubicBezTo>
                <a:cubicBezTo>
                  <a:pt x="529" y="337"/>
                  <a:pt x="529" y="337"/>
                  <a:pt x="529" y="337"/>
                </a:cubicBezTo>
                <a:cubicBezTo>
                  <a:pt x="529" y="504"/>
                  <a:pt x="529" y="504"/>
                  <a:pt x="529" y="504"/>
                </a:cubicBezTo>
                <a:cubicBezTo>
                  <a:pt x="696" y="504"/>
                  <a:pt x="696" y="504"/>
                  <a:pt x="696" y="504"/>
                </a:cubicBezTo>
                <a:cubicBezTo>
                  <a:pt x="696" y="635"/>
                  <a:pt x="696" y="635"/>
                  <a:pt x="696" y="635"/>
                </a:cubicBezTo>
                <a:cubicBezTo>
                  <a:pt x="529" y="635"/>
                  <a:pt x="529" y="635"/>
                  <a:pt x="529" y="635"/>
                </a:cubicBezTo>
                <a:cubicBezTo>
                  <a:pt x="529" y="802"/>
                  <a:pt x="529" y="802"/>
                  <a:pt x="529" y="802"/>
                </a:cubicBezTo>
                <a:cubicBezTo>
                  <a:pt x="397" y="802"/>
                  <a:pt x="397" y="802"/>
                  <a:pt x="397" y="802"/>
                </a:cubicBezTo>
                <a:cubicBezTo>
                  <a:pt x="397" y="635"/>
                  <a:pt x="397" y="635"/>
                  <a:pt x="397" y="635"/>
                </a:cubicBezTo>
                <a:cubicBezTo>
                  <a:pt x="231" y="635"/>
                  <a:pt x="231" y="635"/>
                  <a:pt x="231" y="635"/>
                </a:cubicBezTo>
                <a:close/>
                <a:moveTo>
                  <a:pt x="591" y="1329"/>
                </a:moveTo>
                <a:cubicBezTo>
                  <a:pt x="517" y="1329"/>
                  <a:pt x="457" y="1269"/>
                  <a:pt x="457" y="1195"/>
                </a:cubicBezTo>
                <a:cubicBezTo>
                  <a:pt x="457" y="1121"/>
                  <a:pt x="517" y="1061"/>
                  <a:pt x="591" y="1061"/>
                </a:cubicBezTo>
                <a:cubicBezTo>
                  <a:pt x="665" y="1061"/>
                  <a:pt x="725" y="1121"/>
                  <a:pt x="725" y="1195"/>
                </a:cubicBezTo>
                <a:cubicBezTo>
                  <a:pt x="725" y="1269"/>
                  <a:pt x="665" y="1329"/>
                  <a:pt x="591" y="1329"/>
                </a:cubicBezTo>
                <a:close/>
                <a:moveTo>
                  <a:pt x="933" y="514"/>
                </a:moveTo>
                <a:cubicBezTo>
                  <a:pt x="964" y="483"/>
                  <a:pt x="1014" y="483"/>
                  <a:pt x="1045" y="514"/>
                </a:cubicBezTo>
                <a:cubicBezTo>
                  <a:pt x="1075" y="544"/>
                  <a:pt x="1075" y="595"/>
                  <a:pt x="1045" y="625"/>
                </a:cubicBezTo>
                <a:cubicBezTo>
                  <a:pt x="1014" y="656"/>
                  <a:pt x="964" y="656"/>
                  <a:pt x="933" y="625"/>
                </a:cubicBezTo>
                <a:cubicBezTo>
                  <a:pt x="902" y="595"/>
                  <a:pt x="902" y="544"/>
                  <a:pt x="933" y="514"/>
                </a:cubicBezTo>
                <a:close/>
                <a:moveTo>
                  <a:pt x="1065" y="1329"/>
                </a:moveTo>
                <a:cubicBezTo>
                  <a:pt x="991" y="1329"/>
                  <a:pt x="931" y="1269"/>
                  <a:pt x="931" y="1195"/>
                </a:cubicBezTo>
                <a:cubicBezTo>
                  <a:pt x="931" y="1121"/>
                  <a:pt x="991" y="1061"/>
                  <a:pt x="1065" y="1061"/>
                </a:cubicBezTo>
                <a:cubicBezTo>
                  <a:pt x="1139" y="1061"/>
                  <a:pt x="1199" y="1121"/>
                  <a:pt x="1199" y="1195"/>
                </a:cubicBezTo>
                <a:cubicBezTo>
                  <a:pt x="1199" y="1269"/>
                  <a:pt x="1139" y="1329"/>
                  <a:pt x="1065" y="1329"/>
                </a:cubicBezTo>
                <a:close/>
                <a:moveTo>
                  <a:pt x="1220" y="787"/>
                </a:moveTo>
                <a:cubicBezTo>
                  <a:pt x="1189" y="817"/>
                  <a:pt x="1139" y="817"/>
                  <a:pt x="1108" y="787"/>
                </a:cubicBezTo>
                <a:cubicBezTo>
                  <a:pt x="1077" y="756"/>
                  <a:pt x="1077" y="706"/>
                  <a:pt x="1108" y="675"/>
                </a:cubicBezTo>
                <a:cubicBezTo>
                  <a:pt x="1139" y="644"/>
                  <a:pt x="1189" y="644"/>
                  <a:pt x="1220" y="675"/>
                </a:cubicBezTo>
                <a:cubicBezTo>
                  <a:pt x="1250" y="706"/>
                  <a:pt x="1250" y="756"/>
                  <a:pt x="1220" y="787"/>
                </a:cubicBezTo>
                <a:close/>
                <a:moveTo>
                  <a:pt x="1220" y="467"/>
                </a:moveTo>
                <a:cubicBezTo>
                  <a:pt x="1189" y="498"/>
                  <a:pt x="1139" y="498"/>
                  <a:pt x="1108" y="467"/>
                </a:cubicBezTo>
                <a:cubicBezTo>
                  <a:pt x="1077" y="436"/>
                  <a:pt x="1077" y="386"/>
                  <a:pt x="1108" y="355"/>
                </a:cubicBezTo>
                <a:cubicBezTo>
                  <a:pt x="1139" y="325"/>
                  <a:pt x="1189" y="325"/>
                  <a:pt x="1220" y="355"/>
                </a:cubicBezTo>
                <a:cubicBezTo>
                  <a:pt x="1250" y="386"/>
                  <a:pt x="1250" y="436"/>
                  <a:pt x="1220" y="467"/>
                </a:cubicBezTo>
                <a:close/>
                <a:moveTo>
                  <a:pt x="1394" y="625"/>
                </a:moveTo>
                <a:cubicBezTo>
                  <a:pt x="1363" y="656"/>
                  <a:pt x="1313" y="656"/>
                  <a:pt x="1282" y="625"/>
                </a:cubicBezTo>
                <a:cubicBezTo>
                  <a:pt x="1251" y="595"/>
                  <a:pt x="1251" y="544"/>
                  <a:pt x="1282" y="514"/>
                </a:cubicBezTo>
                <a:cubicBezTo>
                  <a:pt x="1313" y="483"/>
                  <a:pt x="1363" y="483"/>
                  <a:pt x="1394" y="514"/>
                </a:cubicBezTo>
                <a:cubicBezTo>
                  <a:pt x="1425" y="544"/>
                  <a:pt x="1425" y="595"/>
                  <a:pt x="1394" y="62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2400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53" name="Freeform 9"/>
          <p:cNvSpPr>
            <a:spLocks noEditPoints="1"/>
          </p:cNvSpPr>
          <p:nvPr/>
        </p:nvSpPr>
        <p:spPr bwMode="auto">
          <a:xfrm>
            <a:off x="6952276" y="2634001"/>
            <a:ext cx="445814" cy="400049"/>
          </a:xfrm>
          <a:custGeom>
            <a:avLst/>
            <a:gdLst>
              <a:gd name="T0" fmla="*/ 1328 w 1648"/>
              <a:gd name="T1" fmla="*/ 0 h 1480"/>
              <a:gd name="T2" fmla="*/ 320 w 1648"/>
              <a:gd name="T3" fmla="*/ 0 h 1480"/>
              <a:gd name="T4" fmla="*/ 0 w 1648"/>
              <a:gd name="T5" fmla="*/ 320 h 1480"/>
              <a:gd name="T6" fmla="*/ 320 w 1648"/>
              <a:gd name="T7" fmla="*/ 640 h 1480"/>
              <a:gd name="T8" fmla="*/ 1328 w 1648"/>
              <a:gd name="T9" fmla="*/ 640 h 1480"/>
              <a:gd name="T10" fmla="*/ 1648 w 1648"/>
              <a:gd name="T11" fmla="*/ 320 h 1480"/>
              <a:gd name="T12" fmla="*/ 1328 w 1648"/>
              <a:gd name="T13" fmla="*/ 0 h 1480"/>
              <a:gd name="T14" fmla="*/ 492 w 1648"/>
              <a:gd name="T15" fmla="*/ 480 h 1480"/>
              <a:gd name="T16" fmla="*/ 332 w 1648"/>
              <a:gd name="T17" fmla="*/ 320 h 1480"/>
              <a:gd name="T18" fmla="*/ 492 w 1648"/>
              <a:gd name="T19" fmla="*/ 160 h 1480"/>
              <a:gd name="T20" fmla="*/ 652 w 1648"/>
              <a:gd name="T21" fmla="*/ 320 h 1480"/>
              <a:gd name="T22" fmla="*/ 492 w 1648"/>
              <a:gd name="T23" fmla="*/ 480 h 1480"/>
              <a:gd name="T24" fmla="*/ 1328 w 1648"/>
              <a:gd name="T25" fmla="*/ 960 h 1480"/>
              <a:gd name="T26" fmla="*/ 1528 w 1648"/>
              <a:gd name="T27" fmla="*/ 1160 h 1480"/>
              <a:gd name="T28" fmla="*/ 1328 w 1648"/>
              <a:gd name="T29" fmla="*/ 1360 h 1480"/>
              <a:gd name="T30" fmla="*/ 320 w 1648"/>
              <a:gd name="T31" fmla="*/ 1360 h 1480"/>
              <a:gd name="T32" fmla="*/ 120 w 1648"/>
              <a:gd name="T33" fmla="*/ 1160 h 1480"/>
              <a:gd name="T34" fmla="*/ 320 w 1648"/>
              <a:gd name="T35" fmla="*/ 960 h 1480"/>
              <a:gd name="T36" fmla="*/ 1328 w 1648"/>
              <a:gd name="T37" fmla="*/ 960 h 1480"/>
              <a:gd name="T38" fmla="*/ 1328 w 1648"/>
              <a:gd name="T39" fmla="*/ 840 h 1480"/>
              <a:gd name="T40" fmla="*/ 320 w 1648"/>
              <a:gd name="T41" fmla="*/ 840 h 1480"/>
              <a:gd name="T42" fmla="*/ 0 w 1648"/>
              <a:gd name="T43" fmla="*/ 1160 h 1480"/>
              <a:gd name="T44" fmla="*/ 320 w 1648"/>
              <a:gd name="T45" fmla="*/ 1480 h 1480"/>
              <a:gd name="T46" fmla="*/ 1328 w 1648"/>
              <a:gd name="T47" fmla="*/ 1480 h 1480"/>
              <a:gd name="T48" fmla="*/ 1648 w 1648"/>
              <a:gd name="T49" fmla="*/ 1160 h 1480"/>
              <a:gd name="T50" fmla="*/ 1328 w 1648"/>
              <a:gd name="T51" fmla="*/ 840 h 1480"/>
              <a:gd name="T52" fmla="*/ 1180 w 1648"/>
              <a:gd name="T53" fmla="*/ 1000 h 1480"/>
              <a:gd name="T54" fmla="*/ 1020 w 1648"/>
              <a:gd name="T55" fmla="*/ 1160 h 1480"/>
              <a:gd name="T56" fmla="*/ 1180 w 1648"/>
              <a:gd name="T57" fmla="*/ 1320 h 1480"/>
              <a:gd name="T58" fmla="*/ 1340 w 1648"/>
              <a:gd name="T59" fmla="*/ 1160 h 1480"/>
              <a:gd name="T60" fmla="*/ 1180 w 1648"/>
              <a:gd name="T61" fmla="*/ 1000 h 1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48" h="1480">
                <a:moveTo>
                  <a:pt x="1328" y="0"/>
                </a:moveTo>
                <a:cubicBezTo>
                  <a:pt x="320" y="0"/>
                  <a:pt x="320" y="0"/>
                  <a:pt x="320" y="0"/>
                </a:cubicBezTo>
                <a:cubicBezTo>
                  <a:pt x="143" y="0"/>
                  <a:pt x="0" y="143"/>
                  <a:pt x="0" y="320"/>
                </a:cubicBezTo>
                <a:cubicBezTo>
                  <a:pt x="0" y="497"/>
                  <a:pt x="143" y="640"/>
                  <a:pt x="320" y="640"/>
                </a:cubicBezTo>
                <a:cubicBezTo>
                  <a:pt x="1328" y="640"/>
                  <a:pt x="1328" y="640"/>
                  <a:pt x="1328" y="640"/>
                </a:cubicBezTo>
                <a:cubicBezTo>
                  <a:pt x="1505" y="640"/>
                  <a:pt x="1648" y="497"/>
                  <a:pt x="1648" y="320"/>
                </a:cubicBezTo>
                <a:cubicBezTo>
                  <a:pt x="1648" y="143"/>
                  <a:pt x="1505" y="0"/>
                  <a:pt x="1328" y="0"/>
                </a:cubicBezTo>
                <a:close/>
                <a:moveTo>
                  <a:pt x="492" y="480"/>
                </a:moveTo>
                <a:cubicBezTo>
                  <a:pt x="404" y="480"/>
                  <a:pt x="332" y="408"/>
                  <a:pt x="332" y="320"/>
                </a:cubicBezTo>
                <a:cubicBezTo>
                  <a:pt x="332" y="232"/>
                  <a:pt x="404" y="160"/>
                  <a:pt x="492" y="160"/>
                </a:cubicBezTo>
                <a:cubicBezTo>
                  <a:pt x="580" y="160"/>
                  <a:pt x="652" y="232"/>
                  <a:pt x="652" y="320"/>
                </a:cubicBezTo>
                <a:cubicBezTo>
                  <a:pt x="652" y="408"/>
                  <a:pt x="580" y="480"/>
                  <a:pt x="492" y="480"/>
                </a:cubicBezTo>
                <a:close/>
                <a:moveTo>
                  <a:pt x="1328" y="960"/>
                </a:moveTo>
                <a:cubicBezTo>
                  <a:pt x="1438" y="960"/>
                  <a:pt x="1528" y="1050"/>
                  <a:pt x="1528" y="1160"/>
                </a:cubicBezTo>
                <a:cubicBezTo>
                  <a:pt x="1528" y="1270"/>
                  <a:pt x="1438" y="1360"/>
                  <a:pt x="1328" y="1360"/>
                </a:cubicBezTo>
                <a:cubicBezTo>
                  <a:pt x="320" y="1360"/>
                  <a:pt x="320" y="1360"/>
                  <a:pt x="320" y="1360"/>
                </a:cubicBezTo>
                <a:cubicBezTo>
                  <a:pt x="210" y="1360"/>
                  <a:pt x="120" y="1270"/>
                  <a:pt x="120" y="1160"/>
                </a:cubicBezTo>
                <a:cubicBezTo>
                  <a:pt x="120" y="1050"/>
                  <a:pt x="210" y="960"/>
                  <a:pt x="320" y="960"/>
                </a:cubicBezTo>
                <a:lnTo>
                  <a:pt x="1328" y="960"/>
                </a:lnTo>
                <a:close/>
                <a:moveTo>
                  <a:pt x="1328" y="840"/>
                </a:moveTo>
                <a:cubicBezTo>
                  <a:pt x="320" y="840"/>
                  <a:pt x="320" y="840"/>
                  <a:pt x="320" y="840"/>
                </a:cubicBezTo>
                <a:cubicBezTo>
                  <a:pt x="143" y="840"/>
                  <a:pt x="0" y="983"/>
                  <a:pt x="0" y="1160"/>
                </a:cubicBezTo>
                <a:cubicBezTo>
                  <a:pt x="0" y="1337"/>
                  <a:pt x="143" y="1480"/>
                  <a:pt x="320" y="1480"/>
                </a:cubicBezTo>
                <a:cubicBezTo>
                  <a:pt x="1328" y="1480"/>
                  <a:pt x="1328" y="1480"/>
                  <a:pt x="1328" y="1480"/>
                </a:cubicBezTo>
                <a:cubicBezTo>
                  <a:pt x="1505" y="1480"/>
                  <a:pt x="1648" y="1337"/>
                  <a:pt x="1648" y="1160"/>
                </a:cubicBezTo>
                <a:cubicBezTo>
                  <a:pt x="1648" y="983"/>
                  <a:pt x="1505" y="840"/>
                  <a:pt x="1328" y="840"/>
                </a:cubicBezTo>
                <a:close/>
                <a:moveTo>
                  <a:pt x="1180" y="1000"/>
                </a:moveTo>
                <a:cubicBezTo>
                  <a:pt x="1092" y="1000"/>
                  <a:pt x="1020" y="1072"/>
                  <a:pt x="1020" y="1160"/>
                </a:cubicBezTo>
                <a:cubicBezTo>
                  <a:pt x="1020" y="1248"/>
                  <a:pt x="1092" y="1320"/>
                  <a:pt x="1180" y="1320"/>
                </a:cubicBezTo>
                <a:cubicBezTo>
                  <a:pt x="1268" y="1320"/>
                  <a:pt x="1340" y="1248"/>
                  <a:pt x="1340" y="1160"/>
                </a:cubicBezTo>
                <a:cubicBezTo>
                  <a:pt x="1340" y="1072"/>
                  <a:pt x="1268" y="1000"/>
                  <a:pt x="1180" y="100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2400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54" name="Freeform 13"/>
          <p:cNvSpPr>
            <a:spLocks noEditPoints="1"/>
          </p:cNvSpPr>
          <p:nvPr/>
        </p:nvSpPr>
        <p:spPr bwMode="auto">
          <a:xfrm>
            <a:off x="7425724" y="3711401"/>
            <a:ext cx="435270" cy="435270"/>
          </a:xfrm>
          <a:custGeom>
            <a:avLst/>
            <a:gdLst>
              <a:gd name="T0" fmla="*/ 782 w 1648"/>
              <a:gd name="T1" fmla="*/ 1207 h 1648"/>
              <a:gd name="T2" fmla="*/ 642 w 1648"/>
              <a:gd name="T3" fmla="*/ 1207 h 1648"/>
              <a:gd name="T4" fmla="*/ 712 w 1648"/>
              <a:gd name="T5" fmla="*/ 937 h 1648"/>
              <a:gd name="T6" fmla="*/ 472 w 1648"/>
              <a:gd name="T7" fmla="*/ 937 h 1648"/>
              <a:gd name="T8" fmla="*/ 402 w 1648"/>
              <a:gd name="T9" fmla="*/ 1207 h 1648"/>
              <a:gd name="T10" fmla="*/ 542 w 1648"/>
              <a:gd name="T11" fmla="*/ 1207 h 1648"/>
              <a:gd name="T12" fmla="*/ 472 w 1648"/>
              <a:gd name="T13" fmla="*/ 937 h 1648"/>
              <a:gd name="T14" fmla="*/ 1192 w 1648"/>
              <a:gd name="T15" fmla="*/ 374 h 1648"/>
              <a:gd name="T16" fmla="*/ 1122 w 1648"/>
              <a:gd name="T17" fmla="*/ 644 h 1648"/>
              <a:gd name="T18" fmla="*/ 1262 w 1648"/>
              <a:gd name="T19" fmla="*/ 644 h 1648"/>
              <a:gd name="T20" fmla="*/ 952 w 1648"/>
              <a:gd name="T21" fmla="*/ 374 h 1648"/>
              <a:gd name="T22" fmla="*/ 882 w 1648"/>
              <a:gd name="T23" fmla="*/ 644 h 1648"/>
              <a:gd name="T24" fmla="*/ 1022 w 1648"/>
              <a:gd name="T25" fmla="*/ 644 h 1648"/>
              <a:gd name="T26" fmla="*/ 952 w 1648"/>
              <a:gd name="T27" fmla="*/ 374 h 1648"/>
              <a:gd name="T28" fmla="*/ 952 w 1648"/>
              <a:gd name="T29" fmla="*/ 937 h 1648"/>
              <a:gd name="T30" fmla="*/ 882 w 1648"/>
              <a:gd name="T31" fmla="*/ 1207 h 1648"/>
              <a:gd name="T32" fmla="*/ 1022 w 1648"/>
              <a:gd name="T33" fmla="*/ 1207 h 1648"/>
              <a:gd name="T34" fmla="*/ 1648 w 1648"/>
              <a:gd name="T35" fmla="*/ 300 h 1648"/>
              <a:gd name="T36" fmla="*/ 1348 w 1648"/>
              <a:gd name="T37" fmla="*/ 1648 h 1648"/>
              <a:gd name="T38" fmla="*/ 0 w 1648"/>
              <a:gd name="T39" fmla="*/ 1348 h 1648"/>
              <a:gd name="T40" fmla="*/ 300 w 1648"/>
              <a:gd name="T41" fmla="*/ 0 h 1648"/>
              <a:gd name="T42" fmla="*/ 1648 w 1648"/>
              <a:gd name="T43" fmla="*/ 300 h 1648"/>
              <a:gd name="T44" fmla="*/ 1328 w 1648"/>
              <a:gd name="T45" fmla="*/ 160 h 1648"/>
              <a:gd name="T46" fmla="*/ 160 w 1648"/>
              <a:gd name="T47" fmla="*/ 320 h 1648"/>
              <a:gd name="T48" fmla="*/ 782 w 1648"/>
              <a:gd name="T49" fmla="*/ 484 h 1648"/>
              <a:gd name="T50" fmla="*/ 160 w 1648"/>
              <a:gd name="T51" fmla="*/ 604 h 1648"/>
              <a:gd name="T52" fmla="*/ 298 w 1648"/>
              <a:gd name="T53" fmla="*/ 1047 h 1648"/>
              <a:gd name="T54" fmla="*/ 160 w 1648"/>
              <a:gd name="T55" fmla="*/ 1167 h 1648"/>
              <a:gd name="T56" fmla="*/ 320 w 1648"/>
              <a:gd name="T57" fmla="*/ 1488 h 1648"/>
              <a:gd name="T58" fmla="*/ 1488 w 1648"/>
              <a:gd name="T59" fmla="*/ 1328 h 1648"/>
              <a:gd name="T60" fmla="*/ 1126 w 1648"/>
              <a:gd name="T61" fmla="*/ 1167 h 1648"/>
              <a:gd name="T62" fmla="*/ 1488 w 1648"/>
              <a:gd name="T63" fmla="*/ 1047 h 1648"/>
              <a:gd name="T64" fmla="*/ 1362 w 1648"/>
              <a:gd name="T65" fmla="*/ 604 h 1648"/>
              <a:gd name="T66" fmla="*/ 1488 w 1648"/>
              <a:gd name="T67" fmla="*/ 484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48" h="1648">
                <a:moveTo>
                  <a:pt x="782" y="1007"/>
                </a:moveTo>
                <a:cubicBezTo>
                  <a:pt x="782" y="1207"/>
                  <a:pt x="782" y="1207"/>
                  <a:pt x="782" y="1207"/>
                </a:cubicBezTo>
                <a:cubicBezTo>
                  <a:pt x="782" y="1245"/>
                  <a:pt x="751" y="1277"/>
                  <a:pt x="712" y="1277"/>
                </a:cubicBezTo>
                <a:cubicBezTo>
                  <a:pt x="673" y="1277"/>
                  <a:pt x="642" y="1245"/>
                  <a:pt x="642" y="1207"/>
                </a:cubicBezTo>
                <a:cubicBezTo>
                  <a:pt x="642" y="1007"/>
                  <a:pt x="642" y="1007"/>
                  <a:pt x="642" y="1007"/>
                </a:cubicBezTo>
                <a:cubicBezTo>
                  <a:pt x="642" y="968"/>
                  <a:pt x="673" y="937"/>
                  <a:pt x="712" y="937"/>
                </a:cubicBezTo>
                <a:cubicBezTo>
                  <a:pt x="751" y="937"/>
                  <a:pt x="782" y="968"/>
                  <a:pt x="782" y="1007"/>
                </a:cubicBezTo>
                <a:close/>
                <a:moveTo>
                  <a:pt x="472" y="937"/>
                </a:moveTo>
                <a:cubicBezTo>
                  <a:pt x="433" y="937"/>
                  <a:pt x="402" y="968"/>
                  <a:pt x="402" y="1007"/>
                </a:cubicBezTo>
                <a:cubicBezTo>
                  <a:pt x="402" y="1207"/>
                  <a:pt x="402" y="1207"/>
                  <a:pt x="402" y="1207"/>
                </a:cubicBezTo>
                <a:cubicBezTo>
                  <a:pt x="402" y="1245"/>
                  <a:pt x="433" y="1277"/>
                  <a:pt x="472" y="1277"/>
                </a:cubicBezTo>
                <a:cubicBezTo>
                  <a:pt x="511" y="1277"/>
                  <a:pt x="542" y="1245"/>
                  <a:pt x="542" y="1207"/>
                </a:cubicBezTo>
                <a:cubicBezTo>
                  <a:pt x="542" y="1007"/>
                  <a:pt x="542" y="1007"/>
                  <a:pt x="542" y="1007"/>
                </a:cubicBezTo>
                <a:cubicBezTo>
                  <a:pt x="542" y="968"/>
                  <a:pt x="511" y="937"/>
                  <a:pt x="472" y="937"/>
                </a:cubicBezTo>
                <a:close/>
                <a:moveTo>
                  <a:pt x="1262" y="444"/>
                </a:moveTo>
                <a:cubicBezTo>
                  <a:pt x="1262" y="405"/>
                  <a:pt x="1231" y="374"/>
                  <a:pt x="1192" y="374"/>
                </a:cubicBezTo>
                <a:cubicBezTo>
                  <a:pt x="1153" y="374"/>
                  <a:pt x="1122" y="405"/>
                  <a:pt x="1122" y="444"/>
                </a:cubicBezTo>
                <a:cubicBezTo>
                  <a:pt x="1122" y="644"/>
                  <a:pt x="1122" y="644"/>
                  <a:pt x="1122" y="644"/>
                </a:cubicBezTo>
                <a:cubicBezTo>
                  <a:pt x="1122" y="683"/>
                  <a:pt x="1153" y="714"/>
                  <a:pt x="1192" y="714"/>
                </a:cubicBezTo>
                <a:cubicBezTo>
                  <a:pt x="1231" y="714"/>
                  <a:pt x="1262" y="683"/>
                  <a:pt x="1262" y="644"/>
                </a:cubicBezTo>
                <a:lnTo>
                  <a:pt x="1262" y="444"/>
                </a:lnTo>
                <a:close/>
                <a:moveTo>
                  <a:pt x="952" y="374"/>
                </a:moveTo>
                <a:cubicBezTo>
                  <a:pt x="913" y="374"/>
                  <a:pt x="882" y="405"/>
                  <a:pt x="882" y="444"/>
                </a:cubicBezTo>
                <a:cubicBezTo>
                  <a:pt x="882" y="644"/>
                  <a:pt x="882" y="644"/>
                  <a:pt x="882" y="644"/>
                </a:cubicBezTo>
                <a:cubicBezTo>
                  <a:pt x="882" y="683"/>
                  <a:pt x="913" y="714"/>
                  <a:pt x="952" y="714"/>
                </a:cubicBezTo>
                <a:cubicBezTo>
                  <a:pt x="991" y="714"/>
                  <a:pt x="1022" y="683"/>
                  <a:pt x="1022" y="644"/>
                </a:cubicBezTo>
                <a:cubicBezTo>
                  <a:pt x="1022" y="444"/>
                  <a:pt x="1022" y="444"/>
                  <a:pt x="1022" y="444"/>
                </a:cubicBezTo>
                <a:cubicBezTo>
                  <a:pt x="1022" y="405"/>
                  <a:pt x="991" y="374"/>
                  <a:pt x="952" y="374"/>
                </a:cubicBezTo>
                <a:close/>
                <a:moveTo>
                  <a:pt x="1022" y="1007"/>
                </a:moveTo>
                <a:cubicBezTo>
                  <a:pt x="1022" y="968"/>
                  <a:pt x="991" y="937"/>
                  <a:pt x="952" y="937"/>
                </a:cubicBezTo>
                <a:cubicBezTo>
                  <a:pt x="913" y="937"/>
                  <a:pt x="882" y="968"/>
                  <a:pt x="882" y="1007"/>
                </a:cubicBezTo>
                <a:cubicBezTo>
                  <a:pt x="882" y="1207"/>
                  <a:pt x="882" y="1207"/>
                  <a:pt x="882" y="1207"/>
                </a:cubicBezTo>
                <a:cubicBezTo>
                  <a:pt x="882" y="1245"/>
                  <a:pt x="913" y="1277"/>
                  <a:pt x="952" y="1277"/>
                </a:cubicBezTo>
                <a:cubicBezTo>
                  <a:pt x="991" y="1277"/>
                  <a:pt x="1022" y="1245"/>
                  <a:pt x="1022" y="1207"/>
                </a:cubicBezTo>
                <a:lnTo>
                  <a:pt x="1022" y="1007"/>
                </a:lnTo>
                <a:close/>
                <a:moveTo>
                  <a:pt x="1648" y="300"/>
                </a:moveTo>
                <a:cubicBezTo>
                  <a:pt x="1648" y="1348"/>
                  <a:pt x="1648" y="1348"/>
                  <a:pt x="1648" y="1348"/>
                </a:cubicBezTo>
                <a:cubicBezTo>
                  <a:pt x="1648" y="1514"/>
                  <a:pt x="1514" y="1648"/>
                  <a:pt x="1348" y="1648"/>
                </a:cubicBezTo>
                <a:cubicBezTo>
                  <a:pt x="300" y="1648"/>
                  <a:pt x="300" y="1648"/>
                  <a:pt x="300" y="1648"/>
                </a:cubicBezTo>
                <a:cubicBezTo>
                  <a:pt x="134" y="1648"/>
                  <a:pt x="0" y="1514"/>
                  <a:pt x="0" y="1348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134"/>
                  <a:pt x="134" y="0"/>
                  <a:pt x="300" y="0"/>
                </a:cubicBezTo>
                <a:cubicBezTo>
                  <a:pt x="1348" y="0"/>
                  <a:pt x="1348" y="0"/>
                  <a:pt x="1348" y="0"/>
                </a:cubicBezTo>
                <a:cubicBezTo>
                  <a:pt x="1514" y="0"/>
                  <a:pt x="1648" y="134"/>
                  <a:pt x="1648" y="300"/>
                </a:cubicBezTo>
                <a:close/>
                <a:moveTo>
                  <a:pt x="1488" y="320"/>
                </a:moveTo>
                <a:cubicBezTo>
                  <a:pt x="1488" y="232"/>
                  <a:pt x="1416" y="160"/>
                  <a:pt x="1328" y="160"/>
                </a:cubicBezTo>
                <a:cubicBezTo>
                  <a:pt x="320" y="160"/>
                  <a:pt x="320" y="160"/>
                  <a:pt x="320" y="160"/>
                </a:cubicBezTo>
                <a:cubicBezTo>
                  <a:pt x="232" y="160"/>
                  <a:pt x="160" y="232"/>
                  <a:pt x="160" y="320"/>
                </a:cubicBezTo>
                <a:cubicBezTo>
                  <a:pt x="160" y="484"/>
                  <a:pt x="160" y="484"/>
                  <a:pt x="160" y="484"/>
                </a:cubicBezTo>
                <a:cubicBezTo>
                  <a:pt x="782" y="484"/>
                  <a:pt x="782" y="484"/>
                  <a:pt x="782" y="484"/>
                </a:cubicBezTo>
                <a:cubicBezTo>
                  <a:pt x="782" y="604"/>
                  <a:pt x="782" y="604"/>
                  <a:pt x="782" y="604"/>
                </a:cubicBezTo>
                <a:cubicBezTo>
                  <a:pt x="160" y="604"/>
                  <a:pt x="160" y="604"/>
                  <a:pt x="160" y="604"/>
                </a:cubicBezTo>
                <a:cubicBezTo>
                  <a:pt x="160" y="1047"/>
                  <a:pt x="160" y="1047"/>
                  <a:pt x="160" y="1047"/>
                </a:cubicBezTo>
                <a:cubicBezTo>
                  <a:pt x="298" y="1047"/>
                  <a:pt x="298" y="1047"/>
                  <a:pt x="298" y="1047"/>
                </a:cubicBezTo>
                <a:cubicBezTo>
                  <a:pt x="298" y="1167"/>
                  <a:pt x="298" y="1167"/>
                  <a:pt x="298" y="1167"/>
                </a:cubicBezTo>
                <a:cubicBezTo>
                  <a:pt x="160" y="1167"/>
                  <a:pt x="160" y="1167"/>
                  <a:pt x="160" y="1167"/>
                </a:cubicBezTo>
                <a:cubicBezTo>
                  <a:pt x="160" y="1328"/>
                  <a:pt x="160" y="1328"/>
                  <a:pt x="160" y="1328"/>
                </a:cubicBezTo>
                <a:cubicBezTo>
                  <a:pt x="160" y="1416"/>
                  <a:pt x="232" y="1488"/>
                  <a:pt x="320" y="1488"/>
                </a:cubicBezTo>
                <a:cubicBezTo>
                  <a:pt x="1328" y="1488"/>
                  <a:pt x="1328" y="1488"/>
                  <a:pt x="1328" y="1488"/>
                </a:cubicBezTo>
                <a:cubicBezTo>
                  <a:pt x="1416" y="1488"/>
                  <a:pt x="1488" y="1416"/>
                  <a:pt x="1488" y="1328"/>
                </a:cubicBezTo>
                <a:cubicBezTo>
                  <a:pt x="1488" y="1167"/>
                  <a:pt x="1488" y="1167"/>
                  <a:pt x="1488" y="1167"/>
                </a:cubicBezTo>
                <a:cubicBezTo>
                  <a:pt x="1126" y="1167"/>
                  <a:pt x="1126" y="1167"/>
                  <a:pt x="1126" y="1167"/>
                </a:cubicBezTo>
                <a:cubicBezTo>
                  <a:pt x="1126" y="1047"/>
                  <a:pt x="1126" y="1047"/>
                  <a:pt x="1126" y="1047"/>
                </a:cubicBezTo>
                <a:cubicBezTo>
                  <a:pt x="1488" y="1047"/>
                  <a:pt x="1488" y="1047"/>
                  <a:pt x="1488" y="1047"/>
                </a:cubicBezTo>
                <a:cubicBezTo>
                  <a:pt x="1488" y="604"/>
                  <a:pt x="1488" y="604"/>
                  <a:pt x="1488" y="604"/>
                </a:cubicBezTo>
                <a:cubicBezTo>
                  <a:pt x="1362" y="604"/>
                  <a:pt x="1362" y="604"/>
                  <a:pt x="1362" y="604"/>
                </a:cubicBezTo>
                <a:cubicBezTo>
                  <a:pt x="1362" y="484"/>
                  <a:pt x="1362" y="484"/>
                  <a:pt x="1362" y="484"/>
                </a:cubicBezTo>
                <a:cubicBezTo>
                  <a:pt x="1488" y="484"/>
                  <a:pt x="1488" y="484"/>
                  <a:pt x="1488" y="484"/>
                </a:cubicBezTo>
                <a:lnTo>
                  <a:pt x="1488" y="32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2400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55" name="Freeform 25"/>
          <p:cNvSpPr>
            <a:spLocks noEditPoints="1"/>
          </p:cNvSpPr>
          <p:nvPr/>
        </p:nvSpPr>
        <p:spPr bwMode="auto">
          <a:xfrm>
            <a:off x="6960886" y="4808479"/>
            <a:ext cx="399582" cy="428676"/>
          </a:xfrm>
          <a:custGeom>
            <a:avLst/>
            <a:gdLst>
              <a:gd name="T0" fmla="*/ 1387 w 1584"/>
              <a:gd name="T1" fmla="*/ 404 h 1700"/>
              <a:gd name="T2" fmla="*/ 1387 w 1584"/>
              <a:gd name="T3" fmla="*/ 252 h 1700"/>
              <a:gd name="T4" fmla="*/ 1387 w 1584"/>
              <a:gd name="T5" fmla="*/ 252 h 1700"/>
              <a:gd name="T6" fmla="*/ 1331 w 1584"/>
              <a:gd name="T7" fmla="*/ 43 h 1700"/>
              <a:gd name="T8" fmla="*/ 1121 w 1584"/>
              <a:gd name="T9" fmla="*/ 99 h 1700"/>
              <a:gd name="T10" fmla="*/ 1121 w 1584"/>
              <a:gd name="T11" fmla="*/ 99 h 1700"/>
              <a:gd name="T12" fmla="*/ 990 w 1584"/>
              <a:gd name="T13" fmla="*/ 175 h 1700"/>
              <a:gd name="T14" fmla="*/ 75 w 1584"/>
              <a:gd name="T15" fmla="*/ 756 h 1700"/>
              <a:gd name="T16" fmla="*/ 0 w 1584"/>
              <a:gd name="T17" fmla="*/ 887 h 1700"/>
              <a:gd name="T18" fmla="*/ 1265 w 1584"/>
              <a:gd name="T19" fmla="*/ 1618 h 1700"/>
              <a:gd name="T20" fmla="*/ 1341 w 1584"/>
              <a:gd name="T21" fmla="*/ 1486 h 1700"/>
              <a:gd name="T22" fmla="*/ 1387 w 1584"/>
              <a:gd name="T23" fmla="*/ 404 h 1700"/>
              <a:gd name="T24" fmla="*/ 1285 w 1584"/>
              <a:gd name="T25" fmla="*/ 121 h 1700"/>
              <a:gd name="T26" fmla="*/ 1308 w 1584"/>
              <a:gd name="T27" fmla="*/ 206 h 1700"/>
              <a:gd name="T28" fmla="*/ 1223 w 1584"/>
              <a:gd name="T29" fmla="*/ 229 h 1700"/>
              <a:gd name="T30" fmla="*/ 1200 w 1584"/>
              <a:gd name="T31" fmla="*/ 144 h 1700"/>
              <a:gd name="T32" fmla="*/ 1285 w 1584"/>
              <a:gd name="T33" fmla="*/ 121 h 1700"/>
              <a:gd name="T34" fmla="*/ 927 w 1584"/>
              <a:gd name="T35" fmla="*/ 1566 h 1700"/>
              <a:gd name="T36" fmla="*/ 642 w 1584"/>
              <a:gd name="T37" fmla="*/ 1642 h 1700"/>
              <a:gd name="T38" fmla="*/ 565 w 1584"/>
              <a:gd name="T39" fmla="*/ 1357 h 1700"/>
              <a:gd name="T40" fmla="*/ 927 w 1584"/>
              <a:gd name="T41" fmla="*/ 1566 h 1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84" h="1700">
                <a:moveTo>
                  <a:pt x="1387" y="404"/>
                </a:moveTo>
                <a:cubicBezTo>
                  <a:pt x="1359" y="357"/>
                  <a:pt x="1359" y="299"/>
                  <a:pt x="1387" y="252"/>
                </a:cubicBezTo>
                <a:cubicBezTo>
                  <a:pt x="1387" y="252"/>
                  <a:pt x="1387" y="252"/>
                  <a:pt x="1387" y="252"/>
                </a:cubicBezTo>
                <a:cubicBezTo>
                  <a:pt x="1429" y="178"/>
                  <a:pt x="1404" y="85"/>
                  <a:pt x="1331" y="43"/>
                </a:cubicBezTo>
                <a:cubicBezTo>
                  <a:pt x="1257" y="0"/>
                  <a:pt x="1164" y="25"/>
                  <a:pt x="1121" y="99"/>
                </a:cubicBezTo>
                <a:cubicBezTo>
                  <a:pt x="1121" y="99"/>
                  <a:pt x="1121" y="99"/>
                  <a:pt x="1121" y="99"/>
                </a:cubicBezTo>
                <a:cubicBezTo>
                  <a:pt x="1094" y="146"/>
                  <a:pt x="1044" y="175"/>
                  <a:pt x="990" y="175"/>
                </a:cubicBezTo>
                <a:cubicBezTo>
                  <a:pt x="597" y="174"/>
                  <a:pt x="441" y="834"/>
                  <a:pt x="75" y="756"/>
                </a:cubicBezTo>
                <a:cubicBezTo>
                  <a:pt x="0" y="887"/>
                  <a:pt x="0" y="887"/>
                  <a:pt x="0" y="887"/>
                </a:cubicBezTo>
                <a:cubicBezTo>
                  <a:pt x="1265" y="1618"/>
                  <a:pt x="1265" y="1618"/>
                  <a:pt x="1265" y="1618"/>
                </a:cubicBezTo>
                <a:cubicBezTo>
                  <a:pt x="1341" y="1486"/>
                  <a:pt x="1341" y="1486"/>
                  <a:pt x="1341" y="1486"/>
                </a:cubicBezTo>
                <a:cubicBezTo>
                  <a:pt x="1089" y="1209"/>
                  <a:pt x="1584" y="744"/>
                  <a:pt x="1387" y="404"/>
                </a:cubicBezTo>
                <a:close/>
                <a:moveTo>
                  <a:pt x="1285" y="121"/>
                </a:moveTo>
                <a:cubicBezTo>
                  <a:pt x="1315" y="138"/>
                  <a:pt x="1325" y="177"/>
                  <a:pt x="1308" y="206"/>
                </a:cubicBezTo>
                <a:cubicBezTo>
                  <a:pt x="1291" y="236"/>
                  <a:pt x="1253" y="246"/>
                  <a:pt x="1223" y="229"/>
                </a:cubicBezTo>
                <a:cubicBezTo>
                  <a:pt x="1193" y="212"/>
                  <a:pt x="1183" y="174"/>
                  <a:pt x="1200" y="144"/>
                </a:cubicBezTo>
                <a:cubicBezTo>
                  <a:pt x="1217" y="114"/>
                  <a:pt x="1255" y="104"/>
                  <a:pt x="1285" y="121"/>
                </a:cubicBezTo>
                <a:close/>
                <a:moveTo>
                  <a:pt x="927" y="1566"/>
                </a:moveTo>
                <a:cubicBezTo>
                  <a:pt x="869" y="1665"/>
                  <a:pt x="742" y="1700"/>
                  <a:pt x="642" y="1642"/>
                </a:cubicBezTo>
                <a:cubicBezTo>
                  <a:pt x="542" y="1584"/>
                  <a:pt x="508" y="1457"/>
                  <a:pt x="565" y="1357"/>
                </a:cubicBezTo>
                <a:lnTo>
                  <a:pt x="927" y="156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2400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56" name="Freeform 13"/>
          <p:cNvSpPr>
            <a:spLocks noEditPoints="1"/>
          </p:cNvSpPr>
          <p:nvPr/>
        </p:nvSpPr>
        <p:spPr bwMode="auto">
          <a:xfrm>
            <a:off x="5915027" y="3722454"/>
            <a:ext cx="368525" cy="569275"/>
          </a:xfrm>
          <a:custGeom>
            <a:avLst/>
            <a:gdLst>
              <a:gd name="T0" fmla="*/ 3147 w 3559"/>
              <a:gd name="T1" fmla="*/ 400 h 5493"/>
              <a:gd name="T2" fmla="*/ 2237 w 3559"/>
              <a:gd name="T3" fmla="*/ 2958 h 5493"/>
              <a:gd name="T4" fmla="*/ 1851 w 3559"/>
              <a:gd name="T5" fmla="*/ 3611 h 5493"/>
              <a:gd name="T6" fmla="*/ 1708 w 3559"/>
              <a:gd name="T7" fmla="*/ 3611 h 5493"/>
              <a:gd name="T8" fmla="*/ 1322 w 3559"/>
              <a:gd name="T9" fmla="*/ 2958 h 5493"/>
              <a:gd name="T10" fmla="*/ 412 w 3559"/>
              <a:gd name="T11" fmla="*/ 400 h 5493"/>
              <a:gd name="T12" fmla="*/ 3147 w 3559"/>
              <a:gd name="T13" fmla="*/ 400 h 5493"/>
              <a:gd name="T14" fmla="*/ 3559 w 3559"/>
              <a:gd name="T15" fmla="*/ 0 h 5493"/>
              <a:gd name="T16" fmla="*/ 0 w 3559"/>
              <a:gd name="T17" fmla="*/ 0 h 5493"/>
              <a:gd name="T18" fmla="*/ 1419 w 3559"/>
              <a:gd name="T19" fmla="*/ 4011 h 5493"/>
              <a:gd name="T20" fmla="*/ 2140 w 3559"/>
              <a:gd name="T21" fmla="*/ 4011 h 5493"/>
              <a:gd name="T22" fmla="*/ 3559 w 3559"/>
              <a:gd name="T23" fmla="*/ 0 h 5493"/>
              <a:gd name="T24" fmla="*/ 2742 w 3559"/>
              <a:gd name="T25" fmla="*/ 733 h 5493"/>
              <a:gd name="T26" fmla="*/ 1797 w 3559"/>
              <a:gd name="T27" fmla="*/ 2980 h 5493"/>
              <a:gd name="T28" fmla="*/ 2308 w 3559"/>
              <a:gd name="T29" fmla="*/ 733 h 5493"/>
              <a:gd name="T30" fmla="*/ 2742 w 3559"/>
              <a:gd name="T31" fmla="*/ 733 h 5493"/>
              <a:gd name="T32" fmla="*/ 2875 w 3559"/>
              <a:gd name="T33" fmla="*/ 5138 h 5493"/>
              <a:gd name="T34" fmla="*/ 2875 w 3559"/>
              <a:gd name="T35" fmla="*/ 5493 h 5493"/>
              <a:gd name="T36" fmla="*/ 684 w 3559"/>
              <a:gd name="T37" fmla="*/ 5493 h 5493"/>
              <a:gd name="T38" fmla="*/ 684 w 3559"/>
              <a:gd name="T39" fmla="*/ 5138 h 5493"/>
              <a:gd name="T40" fmla="*/ 1426 w 3559"/>
              <a:gd name="T41" fmla="*/ 4344 h 5493"/>
              <a:gd name="T42" fmla="*/ 2133 w 3559"/>
              <a:gd name="T43" fmla="*/ 4344 h 5493"/>
              <a:gd name="T44" fmla="*/ 2875 w 3559"/>
              <a:gd name="T45" fmla="*/ 5138 h 5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59" h="5493">
                <a:moveTo>
                  <a:pt x="3147" y="400"/>
                </a:moveTo>
                <a:cubicBezTo>
                  <a:pt x="3069" y="1714"/>
                  <a:pt x="2611" y="2398"/>
                  <a:pt x="2237" y="2958"/>
                </a:cubicBezTo>
                <a:cubicBezTo>
                  <a:pt x="2084" y="3185"/>
                  <a:pt x="1946" y="3391"/>
                  <a:pt x="1851" y="3611"/>
                </a:cubicBezTo>
                <a:lnTo>
                  <a:pt x="1708" y="3611"/>
                </a:lnTo>
                <a:cubicBezTo>
                  <a:pt x="1612" y="3391"/>
                  <a:pt x="1474" y="3185"/>
                  <a:pt x="1322" y="2958"/>
                </a:cubicBezTo>
                <a:cubicBezTo>
                  <a:pt x="948" y="2398"/>
                  <a:pt x="490" y="1714"/>
                  <a:pt x="412" y="400"/>
                </a:cubicBezTo>
                <a:lnTo>
                  <a:pt x="3147" y="400"/>
                </a:lnTo>
                <a:close/>
                <a:moveTo>
                  <a:pt x="3559" y="0"/>
                </a:moveTo>
                <a:lnTo>
                  <a:pt x="0" y="0"/>
                </a:lnTo>
                <a:cubicBezTo>
                  <a:pt x="0" y="2520"/>
                  <a:pt x="1244" y="3167"/>
                  <a:pt x="1419" y="4011"/>
                </a:cubicBezTo>
                <a:lnTo>
                  <a:pt x="2140" y="4011"/>
                </a:lnTo>
                <a:cubicBezTo>
                  <a:pt x="2315" y="3167"/>
                  <a:pt x="3559" y="2520"/>
                  <a:pt x="3559" y="0"/>
                </a:cubicBezTo>
                <a:close/>
                <a:moveTo>
                  <a:pt x="2742" y="733"/>
                </a:moveTo>
                <a:cubicBezTo>
                  <a:pt x="2680" y="1609"/>
                  <a:pt x="2287" y="2413"/>
                  <a:pt x="1797" y="2980"/>
                </a:cubicBezTo>
                <a:cubicBezTo>
                  <a:pt x="2200" y="2195"/>
                  <a:pt x="2308" y="1391"/>
                  <a:pt x="2308" y="733"/>
                </a:cubicBezTo>
                <a:lnTo>
                  <a:pt x="2742" y="733"/>
                </a:lnTo>
                <a:close/>
                <a:moveTo>
                  <a:pt x="2875" y="5138"/>
                </a:moveTo>
                <a:lnTo>
                  <a:pt x="2875" y="5493"/>
                </a:lnTo>
                <a:lnTo>
                  <a:pt x="684" y="5493"/>
                </a:lnTo>
                <a:lnTo>
                  <a:pt x="684" y="5138"/>
                </a:lnTo>
                <a:cubicBezTo>
                  <a:pt x="1251" y="5138"/>
                  <a:pt x="1401" y="4662"/>
                  <a:pt x="1426" y="4344"/>
                </a:cubicBezTo>
                <a:lnTo>
                  <a:pt x="2133" y="4344"/>
                </a:lnTo>
                <a:cubicBezTo>
                  <a:pt x="2158" y="4662"/>
                  <a:pt x="2291" y="5138"/>
                  <a:pt x="2875" y="5138"/>
                </a:cubicBezTo>
                <a:close/>
              </a:path>
            </a:pathLst>
          </a:custGeom>
          <a:solidFill>
            <a:schemeClr val="tx1">
              <a:lumMod val="9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2400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58824" y="6473952"/>
            <a:ext cx="9646920" cy="2834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9728" tIns="54864" rIns="109728" bIns="5486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55878"/>
            <a:endParaRPr lang="bg-BG" sz="1685">
              <a:solidFill>
                <a:srgbClr val="297F9D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8610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/>
      <p:bldP spid="44" grpId="0"/>
      <p:bldP spid="45" grpId="0"/>
      <p:bldP spid="46" grpId="0"/>
      <p:bldP spid="47" grpId="0"/>
      <p:bldP spid="48" grpId="0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bg-BG" dirty="0">
                <a:solidFill>
                  <a:srgbClr val="44546A"/>
                </a:solidFill>
                <a:latin typeface="Sofia Sans" pitchFamily="2" charset="0"/>
              </a:rPr>
              <a:t>Туризъм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1680" dirty="0">
                <a:solidFill>
                  <a:srgbClr val="44546A"/>
                </a:solidFill>
                <a:latin typeface="Sofia Sans" pitchFamily="2" charset="0"/>
              </a:rPr>
              <a:t>РАБОТА ПО БРАНД „СОФИЯ“ </a:t>
            </a:r>
            <a:r>
              <a:rPr lang="en-GB" sz="1680" dirty="0">
                <a:solidFill>
                  <a:srgbClr val="44546A"/>
                </a:solidFill>
                <a:latin typeface="Sofia Sans" pitchFamily="2" charset="0"/>
              </a:rPr>
              <a:t>(Destination Management Organization - DMO)</a:t>
            </a:r>
            <a:endParaRPr lang="ru-RU" sz="1680" dirty="0">
              <a:solidFill>
                <a:srgbClr val="44546A"/>
              </a:solidFill>
              <a:latin typeface="Sofia Sans" pitchFamily="2" charset="0"/>
            </a:endParaRPr>
          </a:p>
          <a:p>
            <a:r>
              <a:rPr lang="ru-RU" sz="1680" dirty="0">
                <a:solidFill>
                  <a:srgbClr val="44546A"/>
                </a:solidFill>
                <a:latin typeface="Sofia Sans" pitchFamily="2" charset="0"/>
              </a:rPr>
              <a:t>МОДЕРНИЗАЦИЯ НА “VISIT SOFIA“ И ПРЕВРЪЩАНЕ В ПОЛЕЗНО МОБИЛНО ПРИЛОЖЕНИЕ</a:t>
            </a:r>
          </a:p>
          <a:p>
            <a:r>
              <a:rPr lang="ru-RU" sz="1680" dirty="0">
                <a:solidFill>
                  <a:srgbClr val="44546A"/>
                </a:solidFill>
                <a:latin typeface="Sofia Sans" pitchFamily="2" charset="0"/>
              </a:rPr>
              <a:t>РАЗВИТИЕ И ПОДПОМАГАНЕ НА КОНФЕРЕНТЕН И СЪБИТИЕН ТУРИЗЪМ</a:t>
            </a:r>
          </a:p>
          <a:p>
            <a:r>
              <a:rPr lang="ru-RU" sz="1680" dirty="0">
                <a:solidFill>
                  <a:srgbClr val="44546A"/>
                </a:solidFill>
                <a:latin typeface="Sofia Sans" pitchFamily="2" charset="0"/>
              </a:rPr>
              <a:t>СЪЗДАВАНЕ НА СТРУКТУРА ЗА СТОПАНИСВАНЕ И УПРАВЛЕНИЕ НА МИНЕРАЛНИТЕ ВОДИ</a:t>
            </a:r>
          </a:p>
        </p:txBody>
      </p:sp>
      <p:sp>
        <p:nvSpPr>
          <p:cNvPr id="2" name="Rectangle 1"/>
          <p:cNvSpPr/>
          <p:nvPr/>
        </p:nvSpPr>
        <p:spPr>
          <a:xfrm>
            <a:off x="2247081" y="2445271"/>
            <a:ext cx="1282974" cy="12829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530055" y="2445269"/>
            <a:ext cx="1282974" cy="12829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4813029" y="2445269"/>
            <a:ext cx="1282974" cy="12829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096003" y="2445268"/>
            <a:ext cx="1282974" cy="12829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7378977" y="2445269"/>
            <a:ext cx="1282974" cy="12829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8661951" y="2445268"/>
            <a:ext cx="1282974" cy="12829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77" name="Chord 76"/>
          <p:cNvSpPr/>
          <p:nvPr/>
        </p:nvSpPr>
        <p:spPr>
          <a:xfrm rot="13276931">
            <a:off x="5880884" y="2871520"/>
            <a:ext cx="430470" cy="430470"/>
          </a:xfrm>
          <a:prstGeom prst="chord">
            <a:avLst>
              <a:gd name="adj1" fmla="val 2700000"/>
              <a:gd name="adj2" fmla="val 1405939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84" name="Chord 83"/>
          <p:cNvSpPr/>
          <p:nvPr/>
        </p:nvSpPr>
        <p:spPr>
          <a:xfrm rot="13276931">
            <a:off x="8446600" y="2871519"/>
            <a:ext cx="430470" cy="430470"/>
          </a:xfrm>
          <a:prstGeom prst="chord">
            <a:avLst>
              <a:gd name="adj1" fmla="val 2700000"/>
              <a:gd name="adj2" fmla="val 1405939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14" name="Isosceles Triangle 13"/>
          <p:cNvSpPr/>
          <p:nvPr/>
        </p:nvSpPr>
        <p:spPr>
          <a:xfrm rot="10800000">
            <a:off x="4061813" y="3722949"/>
            <a:ext cx="219456" cy="75517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91" name="Isosceles Triangle 90"/>
          <p:cNvSpPr/>
          <p:nvPr/>
        </p:nvSpPr>
        <p:spPr>
          <a:xfrm rot="10800000">
            <a:off x="6627761" y="3722949"/>
            <a:ext cx="219456" cy="75517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92" name="Isosceles Triangle 91"/>
          <p:cNvSpPr/>
          <p:nvPr/>
        </p:nvSpPr>
        <p:spPr>
          <a:xfrm rot="10800000">
            <a:off x="9193709" y="3722949"/>
            <a:ext cx="219456" cy="75517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29" name="Freeform 5"/>
          <p:cNvSpPr>
            <a:spLocks noEditPoints="1"/>
          </p:cNvSpPr>
          <p:nvPr/>
        </p:nvSpPr>
        <p:spPr bwMode="auto">
          <a:xfrm>
            <a:off x="9038756" y="2832284"/>
            <a:ext cx="501016" cy="228600"/>
          </a:xfrm>
          <a:custGeom>
            <a:avLst/>
            <a:gdLst>
              <a:gd name="T0" fmla="*/ 1648 w 1648"/>
              <a:gd name="T1" fmla="*/ 344 h 756"/>
              <a:gd name="T2" fmla="*/ 1579 w 1648"/>
              <a:gd name="T3" fmla="*/ 412 h 756"/>
              <a:gd name="T4" fmla="*/ 1573 w 1648"/>
              <a:gd name="T5" fmla="*/ 411 h 756"/>
              <a:gd name="T6" fmla="*/ 1236 w 1648"/>
              <a:gd name="T7" fmla="*/ 687 h 756"/>
              <a:gd name="T8" fmla="*/ 920 w 1648"/>
              <a:gd name="T9" fmla="*/ 475 h 756"/>
              <a:gd name="T10" fmla="*/ 822 w 1648"/>
              <a:gd name="T11" fmla="*/ 307 h 756"/>
              <a:gd name="T12" fmla="*/ 727 w 1648"/>
              <a:gd name="T13" fmla="*/ 477 h 756"/>
              <a:gd name="T14" fmla="*/ 412 w 1648"/>
              <a:gd name="T15" fmla="*/ 687 h 756"/>
              <a:gd name="T16" fmla="*/ 75 w 1648"/>
              <a:gd name="T17" fmla="*/ 411 h 756"/>
              <a:gd name="T18" fmla="*/ 69 w 1648"/>
              <a:gd name="T19" fmla="*/ 412 h 756"/>
              <a:gd name="T20" fmla="*/ 0 w 1648"/>
              <a:gd name="T21" fmla="*/ 344 h 756"/>
              <a:gd name="T22" fmla="*/ 69 w 1648"/>
              <a:gd name="T23" fmla="*/ 275 h 756"/>
              <a:gd name="T24" fmla="*/ 76 w 1648"/>
              <a:gd name="T25" fmla="*/ 275 h 756"/>
              <a:gd name="T26" fmla="*/ 412 w 1648"/>
              <a:gd name="T27" fmla="*/ 0 h 756"/>
              <a:gd name="T28" fmla="*/ 745 w 1648"/>
              <a:gd name="T29" fmla="*/ 263 h 756"/>
              <a:gd name="T30" fmla="*/ 822 w 1648"/>
              <a:gd name="T31" fmla="*/ 238 h 756"/>
              <a:gd name="T32" fmla="*/ 903 w 1648"/>
              <a:gd name="T33" fmla="*/ 265 h 756"/>
              <a:gd name="T34" fmla="*/ 1236 w 1648"/>
              <a:gd name="T35" fmla="*/ 0 h 756"/>
              <a:gd name="T36" fmla="*/ 1572 w 1648"/>
              <a:gd name="T37" fmla="*/ 275 h 756"/>
              <a:gd name="T38" fmla="*/ 1579 w 1648"/>
              <a:gd name="T39" fmla="*/ 275 h 756"/>
              <a:gd name="T40" fmla="*/ 1648 w 1648"/>
              <a:gd name="T41" fmla="*/ 344 h 756"/>
              <a:gd name="T42" fmla="*/ 687 w 1648"/>
              <a:gd name="T43" fmla="*/ 344 h 756"/>
              <a:gd name="T44" fmla="*/ 412 w 1648"/>
              <a:gd name="T45" fmla="*/ 69 h 756"/>
              <a:gd name="T46" fmla="*/ 137 w 1648"/>
              <a:gd name="T47" fmla="*/ 344 h 756"/>
              <a:gd name="T48" fmla="*/ 412 w 1648"/>
              <a:gd name="T49" fmla="*/ 618 h 756"/>
              <a:gd name="T50" fmla="*/ 687 w 1648"/>
              <a:gd name="T51" fmla="*/ 344 h 756"/>
              <a:gd name="T52" fmla="*/ 1511 w 1648"/>
              <a:gd name="T53" fmla="*/ 344 h 756"/>
              <a:gd name="T54" fmla="*/ 1236 w 1648"/>
              <a:gd name="T55" fmla="*/ 69 h 756"/>
              <a:gd name="T56" fmla="*/ 961 w 1648"/>
              <a:gd name="T57" fmla="*/ 344 h 756"/>
              <a:gd name="T58" fmla="*/ 1236 w 1648"/>
              <a:gd name="T59" fmla="*/ 618 h 756"/>
              <a:gd name="T60" fmla="*/ 1511 w 1648"/>
              <a:gd name="T61" fmla="*/ 344 h 756"/>
              <a:gd name="T62" fmla="*/ 1167 w 1648"/>
              <a:gd name="T63" fmla="*/ 142 h 756"/>
              <a:gd name="T64" fmla="*/ 1209 w 1648"/>
              <a:gd name="T65" fmla="*/ 138 h 756"/>
              <a:gd name="T66" fmla="*/ 1442 w 1648"/>
              <a:gd name="T67" fmla="*/ 370 h 756"/>
              <a:gd name="T68" fmla="*/ 1440 w 1648"/>
              <a:gd name="T69" fmla="*/ 390 h 756"/>
              <a:gd name="T70" fmla="*/ 1167 w 1648"/>
              <a:gd name="T71" fmla="*/ 142 h 756"/>
              <a:gd name="T72" fmla="*/ 208 w 1648"/>
              <a:gd name="T73" fmla="*/ 390 h 756"/>
              <a:gd name="T74" fmla="*/ 206 w 1648"/>
              <a:gd name="T75" fmla="*/ 370 h 756"/>
              <a:gd name="T76" fmla="*/ 439 w 1648"/>
              <a:gd name="T77" fmla="*/ 138 h 756"/>
              <a:gd name="T78" fmla="*/ 481 w 1648"/>
              <a:gd name="T79" fmla="*/ 142 h 756"/>
              <a:gd name="T80" fmla="*/ 208 w 1648"/>
              <a:gd name="T81" fmla="*/ 390 h 756"/>
              <a:gd name="T82" fmla="*/ 98 w 1648"/>
              <a:gd name="T83" fmla="*/ 609 h 756"/>
              <a:gd name="T84" fmla="*/ 10 w 1648"/>
              <a:gd name="T85" fmla="*/ 697 h 756"/>
              <a:gd name="T86" fmla="*/ 0 w 1648"/>
              <a:gd name="T87" fmla="*/ 721 h 756"/>
              <a:gd name="T88" fmla="*/ 34 w 1648"/>
              <a:gd name="T89" fmla="*/ 756 h 756"/>
              <a:gd name="T90" fmla="*/ 59 w 1648"/>
              <a:gd name="T91" fmla="*/ 746 h 756"/>
              <a:gd name="T92" fmla="*/ 147 w 1648"/>
              <a:gd name="T93" fmla="*/ 657 h 756"/>
              <a:gd name="T94" fmla="*/ 98 w 1648"/>
              <a:gd name="T95" fmla="*/ 609 h 756"/>
              <a:gd name="T96" fmla="*/ 1550 w 1648"/>
              <a:gd name="T97" fmla="*/ 609 h 756"/>
              <a:gd name="T98" fmla="*/ 1501 w 1648"/>
              <a:gd name="T99" fmla="*/ 657 h 756"/>
              <a:gd name="T100" fmla="*/ 1589 w 1648"/>
              <a:gd name="T101" fmla="*/ 746 h 756"/>
              <a:gd name="T102" fmla="*/ 1614 w 1648"/>
              <a:gd name="T103" fmla="*/ 756 h 756"/>
              <a:gd name="T104" fmla="*/ 1648 w 1648"/>
              <a:gd name="T105" fmla="*/ 721 h 756"/>
              <a:gd name="T106" fmla="*/ 1638 w 1648"/>
              <a:gd name="T107" fmla="*/ 697 h 756"/>
              <a:gd name="T108" fmla="*/ 1550 w 1648"/>
              <a:gd name="T109" fmla="*/ 609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48" h="756">
                <a:moveTo>
                  <a:pt x="1648" y="344"/>
                </a:moveTo>
                <a:cubicBezTo>
                  <a:pt x="1648" y="382"/>
                  <a:pt x="1617" y="412"/>
                  <a:pt x="1579" y="412"/>
                </a:cubicBezTo>
                <a:cubicBezTo>
                  <a:pt x="1577" y="412"/>
                  <a:pt x="1575" y="411"/>
                  <a:pt x="1573" y="411"/>
                </a:cubicBezTo>
                <a:cubicBezTo>
                  <a:pt x="1541" y="568"/>
                  <a:pt x="1403" y="687"/>
                  <a:pt x="1236" y="687"/>
                </a:cubicBezTo>
                <a:cubicBezTo>
                  <a:pt x="1093" y="687"/>
                  <a:pt x="972" y="599"/>
                  <a:pt x="920" y="475"/>
                </a:cubicBezTo>
                <a:cubicBezTo>
                  <a:pt x="890" y="401"/>
                  <a:pt x="898" y="307"/>
                  <a:pt x="822" y="307"/>
                </a:cubicBezTo>
                <a:cubicBezTo>
                  <a:pt x="750" y="307"/>
                  <a:pt x="761" y="396"/>
                  <a:pt x="727" y="477"/>
                </a:cubicBezTo>
                <a:cubicBezTo>
                  <a:pt x="675" y="600"/>
                  <a:pt x="554" y="687"/>
                  <a:pt x="412" y="687"/>
                </a:cubicBezTo>
                <a:cubicBezTo>
                  <a:pt x="245" y="687"/>
                  <a:pt x="107" y="568"/>
                  <a:pt x="75" y="411"/>
                </a:cubicBezTo>
                <a:cubicBezTo>
                  <a:pt x="73" y="411"/>
                  <a:pt x="71" y="412"/>
                  <a:pt x="69" y="412"/>
                </a:cubicBezTo>
                <a:cubicBezTo>
                  <a:pt x="31" y="412"/>
                  <a:pt x="0" y="382"/>
                  <a:pt x="0" y="344"/>
                </a:cubicBezTo>
                <a:cubicBezTo>
                  <a:pt x="0" y="306"/>
                  <a:pt x="31" y="275"/>
                  <a:pt x="69" y="275"/>
                </a:cubicBezTo>
                <a:cubicBezTo>
                  <a:pt x="76" y="275"/>
                  <a:pt x="76" y="275"/>
                  <a:pt x="76" y="275"/>
                </a:cubicBezTo>
                <a:cubicBezTo>
                  <a:pt x="107" y="118"/>
                  <a:pt x="246" y="0"/>
                  <a:pt x="412" y="0"/>
                </a:cubicBezTo>
                <a:cubicBezTo>
                  <a:pt x="574" y="0"/>
                  <a:pt x="709" y="113"/>
                  <a:pt x="745" y="263"/>
                </a:cubicBezTo>
                <a:cubicBezTo>
                  <a:pt x="768" y="247"/>
                  <a:pt x="796" y="238"/>
                  <a:pt x="822" y="238"/>
                </a:cubicBezTo>
                <a:cubicBezTo>
                  <a:pt x="849" y="238"/>
                  <a:pt x="878" y="247"/>
                  <a:pt x="903" y="265"/>
                </a:cubicBezTo>
                <a:cubicBezTo>
                  <a:pt x="938" y="114"/>
                  <a:pt x="1074" y="0"/>
                  <a:pt x="1236" y="0"/>
                </a:cubicBezTo>
                <a:cubicBezTo>
                  <a:pt x="1402" y="0"/>
                  <a:pt x="1541" y="118"/>
                  <a:pt x="1572" y="275"/>
                </a:cubicBezTo>
                <a:cubicBezTo>
                  <a:pt x="1579" y="275"/>
                  <a:pt x="1579" y="275"/>
                  <a:pt x="1579" y="275"/>
                </a:cubicBezTo>
                <a:cubicBezTo>
                  <a:pt x="1617" y="275"/>
                  <a:pt x="1648" y="306"/>
                  <a:pt x="1648" y="344"/>
                </a:cubicBezTo>
                <a:close/>
                <a:moveTo>
                  <a:pt x="687" y="344"/>
                </a:moveTo>
                <a:cubicBezTo>
                  <a:pt x="687" y="192"/>
                  <a:pt x="563" y="69"/>
                  <a:pt x="412" y="69"/>
                </a:cubicBezTo>
                <a:cubicBezTo>
                  <a:pt x="261" y="69"/>
                  <a:pt x="137" y="192"/>
                  <a:pt x="137" y="344"/>
                </a:cubicBezTo>
                <a:cubicBezTo>
                  <a:pt x="137" y="495"/>
                  <a:pt x="261" y="618"/>
                  <a:pt x="412" y="618"/>
                </a:cubicBezTo>
                <a:cubicBezTo>
                  <a:pt x="563" y="618"/>
                  <a:pt x="687" y="495"/>
                  <a:pt x="687" y="344"/>
                </a:cubicBezTo>
                <a:close/>
                <a:moveTo>
                  <a:pt x="1511" y="344"/>
                </a:moveTo>
                <a:cubicBezTo>
                  <a:pt x="1511" y="192"/>
                  <a:pt x="1387" y="69"/>
                  <a:pt x="1236" y="69"/>
                </a:cubicBezTo>
                <a:cubicBezTo>
                  <a:pt x="1085" y="69"/>
                  <a:pt x="961" y="192"/>
                  <a:pt x="961" y="344"/>
                </a:cubicBezTo>
                <a:cubicBezTo>
                  <a:pt x="961" y="495"/>
                  <a:pt x="1085" y="618"/>
                  <a:pt x="1236" y="618"/>
                </a:cubicBezTo>
                <a:cubicBezTo>
                  <a:pt x="1387" y="618"/>
                  <a:pt x="1511" y="495"/>
                  <a:pt x="1511" y="344"/>
                </a:cubicBezTo>
                <a:close/>
                <a:moveTo>
                  <a:pt x="1167" y="142"/>
                </a:moveTo>
                <a:cubicBezTo>
                  <a:pt x="1181" y="139"/>
                  <a:pt x="1195" y="138"/>
                  <a:pt x="1209" y="138"/>
                </a:cubicBezTo>
                <a:cubicBezTo>
                  <a:pt x="1338" y="138"/>
                  <a:pt x="1442" y="242"/>
                  <a:pt x="1442" y="370"/>
                </a:cubicBezTo>
                <a:cubicBezTo>
                  <a:pt x="1442" y="377"/>
                  <a:pt x="1441" y="383"/>
                  <a:pt x="1440" y="390"/>
                </a:cubicBezTo>
                <a:cubicBezTo>
                  <a:pt x="1388" y="274"/>
                  <a:pt x="1289" y="183"/>
                  <a:pt x="1167" y="142"/>
                </a:cubicBezTo>
                <a:close/>
                <a:moveTo>
                  <a:pt x="208" y="390"/>
                </a:moveTo>
                <a:cubicBezTo>
                  <a:pt x="207" y="383"/>
                  <a:pt x="206" y="377"/>
                  <a:pt x="206" y="370"/>
                </a:cubicBezTo>
                <a:cubicBezTo>
                  <a:pt x="206" y="242"/>
                  <a:pt x="310" y="138"/>
                  <a:pt x="439" y="138"/>
                </a:cubicBezTo>
                <a:cubicBezTo>
                  <a:pt x="453" y="138"/>
                  <a:pt x="467" y="139"/>
                  <a:pt x="481" y="142"/>
                </a:cubicBezTo>
                <a:cubicBezTo>
                  <a:pt x="359" y="183"/>
                  <a:pt x="260" y="274"/>
                  <a:pt x="208" y="390"/>
                </a:cubicBezTo>
                <a:close/>
                <a:moveTo>
                  <a:pt x="98" y="609"/>
                </a:moveTo>
                <a:cubicBezTo>
                  <a:pt x="10" y="697"/>
                  <a:pt x="10" y="697"/>
                  <a:pt x="10" y="697"/>
                </a:cubicBezTo>
                <a:cubicBezTo>
                  <a:pt x="3" y="704"/>
                  <a:pt x="0" y="713"/>
                  <a:pt x="0" y="721"/>
                </a:cubicBezTo>
                <a:cubicBezTo>
                  <a:pt x="0" y="740"/>
                  <a:pt x="15" y="756"/>
                  <a:pt x="34" y="756"/>
                </a:cubicBezTo>
                <a:cubicBezTo>
                  <a:pt x="43" y="756"/>
                  <a:pt x="52" y="752"/>
                  <a:pt x="59" y="746"/>
                </a:cubicBezTo>
                <a:cubicBezTo>
                  <a:pt x="147" y="657"/>
                  <a:pt x="147" y="657"/>
                  <a:pt x="147" y="657"/>
                </a:cubicBezTo>
                <a:cubicBezTo>
                  <a:pt x="129" y="642"/>
                  <a:pt x="113" y="626"/>
                  <a:pt x="98" y="609"/>
                </a:cubicBezTo>
                <a:close/>
                <a:moveTo>
                  <a:pt x="1550" y="609"/>
                </a:moveTo>
                <a:cubicBezTo>
                  <a:pt x="1535" y="626"/>
                  <a:pt x="1519" y="642"/>
                  <a:pt x="1501" y="657"/>
                </a:cubicBezTo>
                <a:cubicBezTo>
                  <a:pt x="1589" y="746"/>
                  <a:pt x="1589" y="746"/>
                  <a:pt x="1589" y="746"/>
                </a:cubicBezTo>
                <a:cubicBezTo>
                  <a:pt x="1596" y="752"/>
                  <a:pt x="1605" y="756"/>
                  <a:pt x="1614" y="756"/>
                </a:cubicBezTo>
                <a:cubicBezTo>
                  <a:pt x="1633" y="756"/>
                  <a:pt x="1648" y="740"/>
                  <a:pt x="1648" y="721"/>
                </a:cubicBezTo>
                <a:cubicBezTo>
                  <a:pt x="1648" y="713"/>
                  <a:pt x="1645" y="704"/>
                  <a:pt x="1638" y="697"/>
                </a:cubicBezTo>
                <a:lnTo>
                  <a:pt x="1550" y="60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32" name="Freeform 9"/>
          <p:cNvSpPr>
            <a:spLocks noEditPoints="1"/>
          </p:cNvSpPr>
          <p:nvPr/>
        </p:nvSpPr>
        <p:spPr bwMode="auto">
          <a:xfrm>
            <a:off x="7888342" y="2781967"/>
            <a:ext cx="327671" cy="329238"/>
          </a:xfrm>
          <a:custGeom>
            <a:avLst/>
            <a:gdLst>
              <a:gd name="T0" fmla="*/ 1092 w 1644"/>
              <a:gd name="T1" fmla="*/ 260 h 1648"/>
              <a:gd name="T2" fmla="*/ 1118 w 1644"/>
              <a:gd name="T3" fmla="*/ 351 h 1648"/>
              <a:gd name="T4" fmla="*/ 527 w 1644"/>
              <a:gd name="T5" fmla="*/ 351 h 1648"/>
              <a:gd name="T6" fmla="*/ 553 w 1644"/>
              <a:gd name="T7" fmla="*/ 260 h 1648"/>
              <a:gd name="T8" fmla="*/ 1092 w 1644"/>
              <a:gd name="T9" fmla="*/ 260 h 1648"/>
              <a:gd name="T10" fmla="*/ 471 w 1644"/>
              <a:gd name="T11" fmla="*/ 160 h 1648"/>
              <a:gd name="T12" fmla="*/ 1174 w 1644"/>
              <a:gd name="T13" fmla="*/ 160 h 1648"/>
              <a:gd name="T14" fmla="*/ 1334 w 1644"/>
              <a:gd name="T15" fmla="*/ 721 h 1648"/>
              <a:gd name="T16" fmla="*/ 1500 w 1644"/>
              <a:gd name="T17" fmla="*/ 721 h 1648"/>
              <a:gd name="T18" fmla="*/ 1292 w 1644"/>
              <a:gd name="T19" fmla="*/ 0 h 1648"/>
              <a:gd name="T20" fmla="*/ 352 w 1644"/>
              <a:gd name="T21" fmla="*/ 0 h 1648"/>
              <a:gd name="T22" fmla="*/ 144 w 1644"/>
              <a:gd name="T23" fmla="*/ 721 h 1648"/>
              <a:gd name="T24" fmla="*/ 311 w 1644"/>
              <a:gd name="T25" fmla="*/ 721 h 1648"/>
              <a:gd name="T26" fmla="*/ 471 w 1644"/>
              <a:gd name="T27" fmla="*/ 160 h 1648"/>
              <a:gd name="T28" fmla="*/ 478 w 1644"/>
              <a:gd name="T29" fmla="*/ 526 h 1648"/>
              <a:gd name="T30" fmla="*/ 1167 w 1644"/>
              <a:gd name="T31" fmla="*/ 526 h 1648"/>
              <a:gd name="T32" fmla="*/ 1136 w 1644"/>
              <a:gd name="T33" fmla="*/ 418 h 1648"/>
              <a:gd name="T34" fmla="*/ 508 w 1644"/>
              <a:gd name="T35" fmla="*/ 418 h 1648"/>
              <a:gd name="T36" fmla="*/ 478 w 1644"/>
              <a:gd name="T37" fmla="*/ 526 h 1648"/>
              <a:gd name="T38" fmla="*/ 423 w 1644"/>
              <a:gd name="T39" fmla="*/ 721 h 1648"/>
              <a:gd name="T40" fmla="*/ 1222 w 1644"/>
              <a:gd name="T41" fmla="*/ 721 h 1648"/>
              <a:gd name="T42" fmla="*/ 1187 w 1644"/>
              <a:gd name="T43" fmla="*/ 597 h 1648"/>
              <a:gd name="T44" fmla="*/ 458 w 1644"/>
              <a:gd name="T45" fmla="*/ 597 h 1648"/>
              <a:gd name="T46" fmla="*/ 423 w 1644"/>
              <a:gd name="T47" fmla="*/ 721 h 1648"/>
              <a:gd name="T48" fmla="*/ 1459 w 1644"/>
              <a:gd name="T49" fmla="*/ 1001 h 1648"/>
              <a:gd name="T50" fmla="*/ 1388 w 1644"/>
              <a:gd name="T51" fmla="*/ 1488 h 1648"/>
              <a:gd name="T52" fmla="*/ 256 w 1644"/>
              <a:gd name="T53" fmla="*/ 1488 h 1648"/>
              <a:gd name="T54" fmla="*/ 185 w 1644"/>
              <a:gd name="T55" fmla="*/ 1001 h 1648"/>
              <a:gd name="T56" fmla="*/ 1459 w 1644"/>
              <a:gd name="T57" fmla="*/ 1001 h 1648"/>
              <a:gd name="T58" fmla="*/ 1644 w 1644"/>
              <a:gd name="T59" fmla="*/ 841 h 1648"/>
              <a:gd name="T60" fmla="*/ 0 w 1644"/>
              <a:gd name="T61" fmla="*/ 841 h 1648"/>
              <a:gd name="T62" fmla="*/ 118 w 1644"/>
              <a:gd name="T63" fmla="*/ 1648 h 1648"/>
              <a:gd name="T64" fmla="*/ 1526 w 1644"/>
              <a:gd name="T65" fmla="*/ 1648 h 1648"/>
              <a:gd name="T66" fmla="*/ 1644 w 1644"/>
              <a:gd name="T67" fmla="*/ 841 h 1648"/>
              <a:gd name="T68" fmla="*/ 1052 w 1644"/>
              <a:gd name="T69" fmla="*/ 1194 h 1648"/>
              <a:gd name="T70" fmla="*/ 982 w 1644"/>
              <a:gd name="T71" fmla="*/ 1124 h 1648"/>
              <a:gd name="T72" fmla="*/ 662 w 1644"/>
              <a:gd name="T73" fmla="*/ 1124 h 1648"/>
              <a:gd name="T74" fmla="*/ 592 w 1644"/>
              <a:gd name="T75" fmla="*/ 1194 h 1648"/>
              <a:gd name="T76" fmla="*/ 662 w 1644"/>
              <a:gd name="T77" fmla="*/ 1264 h 1648"/>
              <a:gd name="T78" fmla="*/ 982 w 1644"/>
              <a:gd name="T79" fmla="*/ 1264 h 1648"/>
              <a:gd name="T80" fmla="*/ 1052 w 1644"/>
              <a:gd name="T81" fmla="*/ 1194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44" h="1648">
                <a:moveTo>
                  <a:pt x="1092" y="260"/>
                </a:moveTo>
                <a:cubicBezTo>
                  <a:pt x="1118" y="351"/>
                  <a:pt x="1118" y="351"/>
                  <a:pt x="1118" y="351"/>
                </a:cubicBezTo>
                <a:cubicBezTo>
                  <a:pt x="527" y="351"/>
                  <a:pt x="527" y="351"/>
                  <a:pt x="527" y="351"/>
                </a:cubicBezTo>
                <a:cubicBezTo>
                  <a:pt x="553" y="260"/>
                  <a:pt x="553" y="260"/>
                  <a:pt x="553" y="260"/>
                </a:cubicBezTo>
                <a:lnTo>
                  <a:pt x="1092" y="260"/>
                </a:lnTo>
                <a:close/>
                <a:moveTo>
                  <a:pt x="471" y="160"/>
                </a:moveTo>
                <a:cubicBezTo>
                  <a:pt x="1174" y="160"/>
                  <a:pt x="1174" y="160"/>
                  <a:pt x="1174" y="160"/>
                </a:cubicBezTo>
                <a:cubicBezTo>
                  <a:pt x="1334" y="721"/>
                  <a:pt x="1334" y="721"/>
                  <a:pt x="1334" y="721"/>
                </a:cubicBezTo>
                <a:cubicBezTo>
                  <a:pt x="1500" y="721"/>
                  <a:pt x="1500" y="721"/>
                  <a:pt x="1500" y="721"/>
                </a:cubicBezTo>
                <a:cubicBezTo>
                  <a:pt x="1292" y="0"/>
                  <a:pt x="1292" y="0"/>
                  <a:pt x="129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144" y="721"/>
                  <a:pt x="144" y="721"/>
                  <a:pt x="144" y="721"/>
                </a:cubicBezTo>
                <a:cubicBezTo>
                  <a:pt x="311" y="721"/>
                  <a:pt x="311" y="721"/>
                  <a:pt x="311" y="721"/>
                </a:cubicBezTo>
                <a:lnTo>
                  <a:pt x="471" y="160"/>
                </a:lnTo>
                <a:close/>
                <a:moveTo>
                  <a:pt x="478" y="526"/>
                </a:moveTo>
                <a:cubicBezTo>
                  <a:pt x="1167" y="526"/>
                  <a:pt x="1167" y="526"/>
                  <a:pt x="1167" y="526"/>
                </a:cubicBezTo>
                <a:cubicBezTo>
                  <a:pt x="1136" y="418"/>
                  <a:pt x="1136" y="418"/>
                  <a:pt x="1136" y="418"/>
                </a:cubicBezTo>
                <a:cubicBezTo>
                  <a:pt x="508" y="418"/>
                  <a:pt x="508" y="418"/>
                  <a:pt x="508" y="418"/>
                </a:cubicBezTo>
                <a:lnTo>
                  <a:pt x="478" y="526"/>
                </a:lnTo>
                <a:close/>
                <a:moveTo>
                  <a:pt x="423" y="721"/>
                </a:moveTo>
                <a:cubicBezTo>
                  <a:pt x="1222" y="721"/>
                  <a:pt x="1222" y="721"/>
                  <a:pt x="1222" y="721"/>
                </a:cubicBezTo>
                <a:cubicBezTo>
                  <a:pt x="1187" y="597"/>
                  <a:pt x="1187" y="597"/>
                  <a:pt x="1187" y="597"/>
                </a:cubicBezTo>
                <a:cubicBezTo>
                  <a:pt x="458" y="597"/>
                  <a:pt x="458" y="597"/>
                  <a:pt x="458" y="597"/>
                </a:cubicBezTo>
                <a:lnTo>
                  <a:pt x="423" y="721"/>
                </a:lnTo>
                <a:close/>
                <a:moveTo>
                  <a:pt x="1459" y="1001"/>
                </a:moveTo>
                <a:cubicBezTo>
                  <a:pt x="1388" y="1488"/>
                  <a:pt x="1388" y="1488"/>
                  <a:pt x="1388" y="1488"/>
                </a:cubicBezTo>
                <a:cubicBezTo>
                  <a:pt x="256" y="1488"/>
                  <a:pt x="256" y="1488"/>
                  <a:pt x="256" y="1488"/>
                </a:cubicBezTo>
                <a:cubicBezTo>
                  <a:pt x="185" y="1001"/>
                  <a:pt x="185" y="1001"/>
                  <a:pt x="185" y="1001"/>
                </a:cubicBezTo>
                <a:lnTo>
                  <a:pt x="1459" y="1001"/>
                </a:lnTo>
                <a:close/>
                <a:moveTo>
                  <a:pt x="1644" y="841"/>
                </a:moveTo>
                <a:cubicBezTo>
                  <a:pt x="0" y="841"/>
                  <a:pt x="0" y="841"/>
                  <a:pt x="0" y="841"/>
                </a:cubicBezTo>
                <a:cubicBezTo>
                  <a:pt x="118" y="1648"/>
                  <a:pt x="118" y="1648"/>
                  <a:pt x="118" y="1648"/>
                </a:cubicBezTo>
                <a:cubicBezTo>
                  <a:pt x="1526" y="1648"/>
                  <a:pt x="1526" y="1648"/>
                  <a:pt x="1526" y="1648"/>
                </a:cubicBezTo>
                <a:lnTo>
                  <a:pt x="1644" y="841"/>
                </a:lnTo>
                <a:close/>
                <a:moveTo>
                  <a:pt x="1052" y="1194"/>
                </a:moveTo>
                <a:cubicBezTo>
                  <a:pt x="1052" y="1155"/>
                  <a:pt x="1020" y="1124"/>
                  <a:pt x="982" y="1124"/>
                </a:cubicBezTo>
                <a:cubicBezTo>
                  <a:pt x="662" y="1124"/>
                  <a:pt x="662" y="1124"/>
                  <a:pt x="662" y="1124"/>
                </a:cubicBezTo>
                <a:cubicBezTo>
                  <a:pt x="624" y="1124"/>
                  <a:pt x="592" y="1155"/>
                  <a:pt x="592" y="1194"/>
                </a:cubicBezTo>
                <a:cubicBezTo>
                  <a:pt x="592" y="1233"/>
                  <a:pt x="624" y="1264"/>
                  <a:pt x="662" y="1264"/>
                </a:cubicBezTo>
                <a:cubicBezTo>
                  <a:pt x="982" y="1264"/>
                  <a:pt x="982" y="1264"/>
                  <a:pt x="982" y="1264"/>
                </a:cubicBezTo>
                <a:cubicBezTo>
                  <a:pt x="1020" y="1264"/>
                  <a:pt x="1052" y="1233"/>
                  <a:pt x="1052" y="119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6551797" y="2800177"/>
            <a:ext cx="350755" cy="292818"/>
          </a:xfrm>
          <a:custGeom>
            <a:avLst/>
            <a:gdLst>
              <a:gd name="T0" fmla="*/ 961 w 1648"/>
              <a:gd name="T1" fmla="*/ 412 h 1374"/>
              <a:gd name="T2" fmla="*/ 755 w 1648"/>
              <a:gd name="T3" fmla="*/ 412 h 1374"/>
              <a:gd name="T4" fmla="*/ 755 w 1648"/>
              <a:gd name="T5" fmla="*/ 481 h 1374"/>
              <a:gd name="T6" fmla="*/ 961 w 1648"/>
              <a:gd name="T7" fmla="*/ 481 h 1374"/>
              <a:gd name="T8" fmla="*/ 961 w 1648"/>
              <a:gd name="T9" fmla="*/ 412 h 1374"/>
              <a:gd name="T10" fmla="*/ 961 w 1648"/>
              <a:gd name="T11" fmla="*/ 550 h 1374"/>
              <a:gd name="T12" fmla="*/ 755 w 1648"/>
              <a:gd name="T13" fmla="*/ 550 h 1374"/>
              <a:gd name="T14" fmla="*/ 755 w 1648"/>
              <a:gd name="T15" fmla="*/ 618 h 1374"/>
              <a:gd name="T16" fmla="*/ 961 w 1648"/>
              <a:gd name="T17" fmla="*/ 618 h 1374"/>
              <a:gd name="T18" fmla="*/ 961 w 1648"/>
              <a:gd name="T19" fmla="*/ 550 h 1374"/>
              <a:gd name="T20" fmla="*/ 858 w 1648"/>
              <a:gd name="T21" fmla="*/ 1095 h 1374"/>
              <a:gd name="T22" fmla="*/ 692 w 1648"/>
              <a:gd name="T23" fmla="*/ 923 h 1374"/>
              <a:gd name="T24" fmla="*/ 755 w 1648"/>
              <a:gd name="T25" fmla="*/ 687 h 1374"/>
              <a:gd name="T26" fmla="*/ 961 w 1648"/>
              <a:gd name="T27" fmla="*/ 687 h 1374"/>
              <a:gd name="T28" fmla="*/ 1025 w 1648"/>
              <a:gd name="T29" fmla="*/ 923 h 1374"/>
              <a:gd name="T30" fmla="*/ 858 w 1648"/>
              <a:gd name="T31" fmla="*/ 1095 h 1374"/>
              <a:gd name="T32" fmla="*/ 961 w 1648"/>
              <a:gd name="T33" fmla="*/ 961 h 1374"/>
              <a:gd name="T34" fmla="*/ 755 w 1648"/>
              <a:gd name="T35" fmla="*/ 961 h 1374"/>
              <a:gd name="T36" fmla="*/ 961 w 1648"/>
              <a:gd name="T37" fmla="*/ 961 h 1374"/>
              <a:gd name="T38" fmla="*/ 418 w 1648"/>
              <a:gd name="T39" fmla="*/ 138 h 1374"/>
              <a:gd name="T40" fmla="*/ 755 w 1648"/>
              <a:gd name="T41" fmla="*/ 344 h 1374"/>
              <a:gd name="T42" fmla="*/ 1511 w 1648"/>
              <a:gd name="T43" fmla="*/ 344 h 1374"/>
              <a:gd name="T44" fmla="*/ 1511 w 1648"/>
              <a:gd name="T45" fmla="*/ 1236 h 1374"/>
              <a:gd name="T46" fmla="*/ 137 w 1648"/>
              <a:gd name="T47" fmla="*/ 1236 h 1374"/>
              <a:gd name="T48" fmla="*/ 137 w 1648"/>
              <a:gd name="T49" fmla="*/ 138 h 1374"/>
              <a:gd name="T50" fmla="*/ 418 w 1648"/>
              <a:gd name="T51" fmla="*/ 138 h 1374"/>
              <a:gd name="T52" fmla="*/ 481 w 1648"/>
              <a:gd name="T53" fmla="*/ 0 h 1374"/>
              <a:gd name="T54" fmla="*/ 0 w 1648"/>
              <a:gd name="T55" fmla="*/ 0 h 1374"/>
              <a:gd name="T56" fmla="*/ 0 w 1648"/>
              <a:gd name="T57" fmla="*/ 1374 h 1374"/>
              <a:gd name="T58" fmla="*/ 1648 w 1648"/>
              <a:gd name="T59" fmla="*/ 1374 h 1374"/>
              <a:gd name="T60" fmla="*/ 1648 w 1648"/>
              <a:gd name="T61" fmla="*/ 206 h 1374"/>
              <a:gd name="T62" fmla="*/ 755 w 1648"/>
              <a:gd name="T63" fmla="*/ 206 h 1374"/>
              <a:gd name="T64" fmla="*/ 481 w 1648"/>
              <a:gd name="T65" fmla="*/ 0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48" h="1374">
                <a:moveTo>
                  <a:pt x="961" y="412"/>
                </a:moveTo>
                <a:cubicBezTo>
                  <a:pt x="755" y="412"/>
                  <a:pt x="755" y="412"/>
                  <a:pt x="755" y="412"/>
                </a:cubicBezTo>
                <a:cubicBezTo>
                  <a:pt x="755" y="481"/>
                  <a:pt x="755" y="481"/>
                  <a:pt x="755" y="481"/>
                </a:cubicBezTo>
                <a:cubicBezTo>
                  <a:pt x="961" y="481"/>
                  <a:pt x="961" y="481"/>
                  <a:pt x="961" y="481"/>
                </a:cubicBezTo>
                <a:lnTo>
                  <a:pt x="961" y="412"/>
                </a:lnTo>
                <a:close/>
                <a:moveTo>
                  <a:pt x="961" y="550"/>
                </a:moveTo>
                <a:cubicBezTo>
                  <a:pt x="755" y="550"/>
                  <a:pt x="755" y="550"/>
                  <a:pt x="755" y="550"/>
                </a:cubicBezTo>
                <a:cubicBezTo>
                  <a:pt x="755" y="618"/>
                  <a:pt x="755" y="618"/>
                  <a:pt x="755" y="618"/>
                </a:cubicBezTo>
                <a:cubicBezTo>
                  <a:pt x="961" y="618"/>
                  <a:pt x="961" y="618"/>
                  <a:pt x="961" y="618"/>
                </a:cubicBezTo>
                <a:lnTo>
                  <a:pt x="961" y="550"/>
                </a:lnTo>
                <a:close/>
                <a:moveTo>
                  <a:pt x="858" y="1095"/>
                </a:moveTo>
                <a:cubicBezTo>
                  <a:pt x="747" y="1095"/>
                  <a:pt x="665" y="1031"/>
                  <a:pt x="692" y="923"/>
                </a:cubicBezTo>
                <a:cubicBezTo>
                  <a:pt x="755" y="687"/>
                  <a:pt x="755" y="687"/>
                  <a:pt x="755" y="687"/>
                </a:cubicBezTo>
                <a:cubicBezTo>
                  <a:pt x="961" y="687"/>
                  <a:pt x="961" y="687"/>
                  <a:pt x="961" y="687"/>
                </a:cubicBezTo>
                <a:cubicBezTo>
                  <a:pt x="1025" y="923"/>
                  <a:pt x="1025" y="923"/>
                  <a:pt x="1025" y="923"/>
                </a:cubicBezTo>
                <a:cubicBezTo>
                  <a:pt x="1052" y="1031"/>
                  <a:pt x="970" y="1095"/>
                  <a:pt x="858" y="1095"/>
                </a:cubicBezTo>
                <a:close/>
                <a:moveTo>
                  <a:pt x="961" y="961"/>
                </a:moveTo>
                <a:cubicBezTo>
                  <a:pt x="961" y="869"/>
                  <a:pt x="755" y="871"/>
                  <a:pt x="755" y="961"/>
                </a:cubicBezTo>
                <a:cubicBezTo>
                  <a:pt x="755" y="1048"/>
                  <a:pt x="961" y="1049"/>
                  <a:pt x="961" y="961"/>
                </a:cubicBezTo>
                <a:close/>
                <a:moveTo>
                  <a:pt x="418" y="138"/>
                </a:moveTo>
                <a:cubicBezTo>
                  <a:pt x="512" y="248"/>
                  <a:pt x="595" y="344"/>
                  <a:pt x="755" y="344"/>
                </a:cubicBezTo>
                <a:cubicBezTo>
                  <a:pt x="1511" y="344"/>
                  <a:pt x="1511" y="344"/>
                  <a:pt x="1511" y="344"/>
                </a:cubicBezTo>
                <a:cubicBezTo>
                  <a:pt x="1511" y="1236"/>
                  <a:pt x="1511" y="1236"/>
                  <a:pt x="1511" y="1236"/>
                </a:cubicBezTo>
                <a:cubicBezTo>
                  <a:pt x="137" y="1236"/>
                  <a:pt x="137" y="1236"/>
                  <a:pt x="137" y="1236"/>
                </a:cubicBezTo>
                <a:cubicBezTo>
                  <a:pt x="137" y="138"/>
                  <a:pt x="137" y="138"/>
                  <a:pt x="137" y="138"/>
                </a:cubicBezTo>
                <a:lnTo>
                  <a:pt x="418" y="138"/>
                </a:lnTo>
                <a:close/>
                <a:moveTo>
                  <a:pt x="48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374"/>
                  <a:pt x="0" y="1374"/>
                  <a:pt x="0" y="1374"/>
                </a:cubicBezTo>
                <a:cubicBezTo>
                  <a:pt x="1648" y="1374"/>
                  <a:pt x="1648" y="1374"/>
                  <a:pt x="1648" y="1374"/>
                </a:cubicBezTo>
                <a:cubicBezTo>
                  <a:pt x="1648" y="206"/>
                  <a:pt x="1648" y="206"/>
                  <a:pt x="1648" y="206"/>
                </a:cubicBezTo>
                <a:cubicBezTo>
                  <a:pt x="755" y="206"/>
                  <a:pt x="755" y="206"/>
                  <a:pt x="755" y="206"/>
                </a:cubicBezTo>
                <a:cubicBezTo>
                  <a:pt x="643" y="206"/>
                  <a:pt x="597" y="134"/>
                  <a:pt x="48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43" name="Freeform 17"/>
          <p:cNvSpPr>
            <a:spLocks noEditPoints="1"/>
          </p:cNvSpPr>
          <p:nvPr/>
        </p:nvSpPr>
        <p:spPr bwMode="auto">
          <a:xfrm>
            <a:off x="5293907" y="2773436"/>
            <a:ext cx="346300" cy="346300"/>
          </a:xfrm>
          <a:custGeom>
            <a:avLst/>
            <a:gdLst>
              <a:gd name="T0" fmla="*/ 824 w 1648"/>
              <a:gd name="T1" fmla="*/ 549 h 1648"/>
              <a:gd name="T2" fmla="*/ 549 w 1648"/>
              <a:gd name="T3" fmla="*/ 824 h 1648"/>
              <a:gd name="T4" fmla="*/ 824 w 1648"/>
              <a:gd name="T5" fmla="*/ 1099 h 1648"/>
              <a:gd name="T6" fmla="*/ 1099 w 1648"/>
              <a:gd name="T7" fmla="*/ 824 h 1648"/>
              <a:gd name="T8" fmla="*/ 824 w 1648"/>
              <a:gd name="T9" fmla="*/ 549 h 1648"/>
              <a:gd name="T10" fmla="*/ 824 w 1648"/>
              <a:gd name="T11" fmla="*/ 961 h 1648"/>
              <a:gd name="T12" fmla="*/ 687 w 1648"/>
              <a:gd name="T13" fmla="*/ 824 h 1648"/>
              <a:gd name="T14" fmla="*/ 824 w 1648"/>
              <a:gd name="T15" fmla="*/ 687 h 1648"/>
              <a:gd name="T16" fmla="*/ 961 w 1648"/>
              <a:gd name="T17" fmla="*/ 824 h 1648"/>
              <a:gd name="T18" fmla="*/ 824 w 1648"/>
              <a:gd name="T19" fmla="*/ 961 h 1648"/>
              <a:gd name="T20" fmla="*/ 824 w 1648"/>
              <a:gd name="T21" fmla="*/ 137 h 1648"/>
              <a:gd name="T22" fmla="*/ 1511 w 1648"/>
              <a:gd name="T23" fmla="*/ 824 h 1648"/>
              <a:gd name="T24" fmla="*/ 824 w 1648"/>
              <a:gd name="T25" fmla="*/ 1511 h 1648"/>
              <a:gd name="T26" fmla="*/ 137 w 1648"/>
              <a:gd name="T27" fmla="*/ 824 h 1648"/>
              <a:gd name="T28" fmla="*/ 824 w 1648"/>
              <a:gd name="T29" fmla="*/ 137 h 1648"/>
              <a:gd name="T30" fmla="*/ 824 w 1648"/>
              <a:gd name="T31" fmla="*/ 0 h 1648"/>
              <a:gd name="T32" fmla="*/ 0 w 1648"/>
              <a:gd name="T33" fmla="*/ 824 h 1648"/>
              <a:gd name="T34" fmla="*/ 824 w 1648"/>
              <a:gd name="T35" fmla="*/ 1648 h 1648"/>
              <a:gd name="T36" fmla="*/ 1648 w 1648"/>
              <a:gd name="T37" fmla="*/ 824 h 1648"/>
              <a:gd name="T38" fmla="*/ 824 w 1648"/>
              <a:gd name="T39" fmla="*/ 0 h 1648"/>
              <a:gd name="T40" fmla="*/ 1145 w 1648"/>
              <a:gd name="T41" fmla="*/ 297 h 1648"/>
              <a:gd name="T42" fmla="*/ 1351 w 1648"/>
              <a:gd name="T43" fmla="*/ 503 h 1648"/>
              <a:gd name="T44" fmla="*/ 1161 w 1648"/>
              <a:gd name="T45" fmla="*/ 588 h 1648"/>
              <a:gd name="T46" fmla="*/ 1060 w 1648"/>
              <a:gd name="T47" fmla="*/ 487 h 1648"/>
              <a:gd name="T48" fmla="*/ 1145 w 1648"/>
              <a:gd name="T49" fmla="*/ 297 h 1648"/>
              <a:gd name="T50" fmla="*/ 503 w 1648"/>
              <a:gd name="T51" fmla="*/ 1351 h 1648"/>
              <a:gd name="T52" fmla="*/ 297 w 1648"/>
              <a:gd name="T53" fmla="*/ 1145 h 1648"/>
              <a:gd name="T54" fmla="*/ 487 w 1648"/>
              <a:gd name="T55" fmla="*/ 1060 h 1648"/>
              <a:gd name="T56" fmla="*/ 588 w 1648"/>
              <a:gd name="T57" fmla="*/ 1161 h 1648"/>
              <a:gd name="T58" fmla="*/ 503 w 1648"/>
              <a:gd name="T59" fmla="*/ 1351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48" h="1648">
                <a:moveTo>
                  <a:pt x="824" y="549"/>
                </a:moveTo>
                <a:cubicBezTo>
                  <a:pt x="672" y="549"/>
                  <a:pt x="549" y="672"/>
                  <a:pt x="549" y="824"/>
                </a:cubicBezTo>
                <a:cubicBezTo>
                  <a:pt x="549" y="976"/>
                  <a:pt x="672" y="1099"/>
                  <a:pt x="824" y="1099"/>
                </a:cubicBezTo>
                <a:cubicBezTo>
                  <a:pt x="976" y="1099"/>
                  <a:pt x="1099" y="976"/>
                  <a:pt x="1099" y="824"/>
                </a:cubicBezTo>
                <a:cubicBezTo>
                  <a:pt x="1099" y="672"/>
                  <a:pt x="976" y="549"/>
                  <a:pt x="824" y="549"/>
                </a:cubicBezTo>
                <a:close/>
                <a:moveTo>
                  <a:pt x="824" y="961"/>
                </a:moveTo>
                <a:cubicBezTo>
                  <a:pt x="748" y="961"/>
                  <a:pt x="687" y="900"/>
                  <a:pt x="687" y="824"/>
                </a:cubicBezTo>
                <a:cubicBezTo>
                  <a:pt x="687" y="748"/>
                  <a:pt x="748" y="687"/>
                  <a:pt x="824" y="687"/>
                </a:cubicBezTo>
                <a:cubicBezTo>
                  <a:pt x="900" y="687"/>
                  <a:pt x="961" y="748"/>
                  <a:pt x="961" y="824"/>
                </a:cubicBezTo>
                <a:cubicBezTo>
                  <a:pt x="961" y="900"/>
                  <a:pt x="900" y="961"/>
                  <a:pt x="824" y="961"/>
                </a:cubicBezTo>
                <a:close/>
                <a:moveTo>
                  <a:pt x="824" y="137"/>
                </a:moveTo>
                <a:cubicBezTo>
                  <a:pt x="1203" y="137"/>
                  <a:pt x="1511" y="445"/>
                  <a:pt x="1511" y="824"/>
                </a:cubicBezTo>
                <a:cubicBezTo>
                  <a:pt x="1511" y="1203"/>
                  <a:pt x="1203" y="1511"/>
                  <a:pt x="824" y="1511"/>
                </a:cubicBezTo>
                <a:cubicBezTo>
                  <a:pt x="445" y="1511"/>
                  <a:pt x="137" y="1203"/>
                  <a:pt x="137" y="824"/>
                </a:cubicBezTo>
                <a:cubicBezTo>
                  <a:pt x="137" y="445"/>
                  <a:pt x="445" y="137"/>
                  <a:pt x="824" y="137"/>
                </a:cubicBezTo>
                <a:close/>
                <a:moveTo>
                  <a:pt x="824" y="0"/>
                </a:moveTo>
                <a:cubicBezTo>
                  <a:pt x="369" y="0"/>
                  <a:pt x="0" y="369"/>
                  <a:pt x="0" y="824"/>
                </a:cubicBezTo>
                <a:cubicBezTo>
                  <a:pt x="0" y="1279"/>
                  <a:pt x="369" y="1648"/>
                  <a:pt x="824" y="1648"/>
                </a:cubicBezTo>
                <a:cubicBezTo>
                  <a:pt x="1279" y="1648"/>
                  <a:pt x="1648" y="1279"/>
                  <a:pt x="1648" y="824"/>
                </a:cubicBezTo>
                <a:cubicBezTo>
                  <a:pt x="1648" y="369"/>
                  <a:pt x="1279" y="0"/>
                  <a:pt x="824" y="0"/>
                </a:cubicBezTo>
                <a:close/>
                <a:moveTo>
                  <a:pt x="1145" y="297"/>
                </a:moveTo>
                <a:cubicBezTo>
                  <a:pt x="1229" y="348"/>
                  <a:pt x="1300" y="419"/>
                  <a:pt x="1351" y="503"/>
                </a:cubicBezTo>
                <a:cubicBezTo>
                  <a:pt x="1161" y="588"/>
                  <a:pt x="1161" y="588"/>
                  <a:pt x="1161" y="588"/>
                </a:cubicBezTo>
                <a:cubicBezTo>
                  <a:pt x="1134" y="549"/>
                  <a:pt x="1099" y="514"/>
                  <a:pt x="1060" y="487"/>
                </a:cubicBezTo>
                <a:lnTo>
                  <a:pt x="1145" y="297"/>
                </a:lnTo>
                <a:close/>
                <a:moveTo>
                  <a:pt x="503" y="1351"/>
                </a:moveTo>
                <a:cubicBezTo>
                  <a:pt x="419" y="1300"/>
                  <a:pt x="348" y="1229"/>
                  <a:pt x="297" y="1145"/>
                </a:cubicBezTo>
                <a:cubicBezTo>
                  <a:pt x="487" y="1060"/>
                  <a:pt x="487" y="1060"/>
                  <a:pt x="487" y="1060"/>
                </a:cubicBezTo>
                <a:cubicBezTo>
                  <a:pt x="514" y="1100"/>
                  <a:pt x="549" y="1134"/>
                  <a:pt x="588" y="1161"/>
                </a:cubicBezTo>
                <a:lnTo>
                  <a:pt x="503" y="135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52" name="Freeform 21"/>
          <p:cNvSpPr>
            <a:spLocks noEditPoints="1"/>
          </p:cNvSpPr>
          <p:nvPr/>
        </p:nvSpPr>
        <p:spPr bwMode="auto">
          <a:xfrm>
            <a:off x="4018556" y="2768979"/>
            <a:ext cx="296009" cy="355210"/>
          </a:xfrm>
          <a:custGeom>
            <a:avLst/>
            <a:gdLst>
              <a:gd name="T0" fmla="*/ 935 w 1374"/>
              <a:gd name="T1" fmla="*/ 1491 h 1648"/>
              <a:gd name="T2" fmla="*/ 550 w 1374"/>
              <a:gd name="T3" fmla="*/ 1648 h 1648"/>
              <a:gd name="T4" fmla="*/ 0 w 1374"/>
              <a:gd name="T5" fmla="*/ 1104 h 1648"/>
              <a:gd name="T6" fmla="*/ 550 w 1374"/>
              <a:gd name="T7" fmla="*/ 0 h 1648"/>
              <a:gd name="T8" fmla="*/ 954 w 1374"/>
              <a:gd name="T9" fmla="*/ 632 h 1648"/>
              <a:gd name="T10" fmla="*/ 618 w 1374"/>
              <a:gd name="T11" fmla="*/ 1064 h 1648"/>
              <a:gd name="T12" fmla="*/ 935 w 1374"/>
              <a:gd name="T13" fmla="*/ 1491 h 1648"/>
              <a:gd name="T14" fmla="*/ 1374 w 1374"/>
              <a:gd name="T15" fmla="*/ 1064 h 1648"/>
              <a:gd name="T16" fmla="*/ 1065 w 1374"/>
              <a:gd name="T17" fmla="*/ 1373 h 1648"/>
              <a:gd name="T18" fmla="*/ 756 w 1374"/>
              <a:gd name="T19" fmla="*/ 1064 h 1648"/>
              <a:gd name="T20" fmla="*/ 1065 w 1374"/>
              <a:gd name="T21" fmla="*/ 755 h 1648"/>
              <a:gd name="T22" fmla="*/ 1374 w 1374"/>
              <a:gd name="T23" fmla="*/ 1064 h 1648"/>
              <a:gd name="T24" fmla="*/ 1236 w 1374"/>
              <a:gd name="T25" fmla="*/ 1030 h 1648"/>
              <a:gd name="T26" fmla="*/ 1099 w 1374"/>
              <a:gd name="T27" fmla="*/ 1030 h 1648"/>
              <a:gd name="T28" fmla="*/ 1099 w 1374"/>
              <a:gd name="T29" fmla="*/ 893 h 1648"/>
              <a:gd name="T30" fmla="*/ 1030 w 1374"/>
              <a:gd name="T31" fmla="*/ 893 h 1648"/>
              <a:gd name="T32" fmla="*/ 1030 w 1374"/>
              <a:gd name="T33" fmla="*/ 1030 h 1648"/>
              <a:gd name="T34" fmla="*/ 893 w 1374"/>
              <a:gd name="T35" fmla="*/ 1030 h 1648"/>
              <a:gd name="T36" fmla="*/ 893 w 1374"/>
              <a:gd name="T37" fmla="*/ 1099 h 1648"/>
              <a:gd name="T38" fmla="*/ 1030 w 1374"/>
              <a:gd name="T39" fmla="*/ 1099 h 1648"/>
              <a:gd name="T40" fmla="*/ 1030 w 1374"/>
              <a:gd name="T41" fmla="*/ 1236 h 1648"/>
              <a:gd name="T42" fmla="*/ 1099 w 1374"/>
              <a:gd name="T43" fmla="*/ 1236 h 1648"/>
              <a:gd name="T44" fmla="*/ 1099 w 1374"/>
              <a:gd name="T45" fmla="*/ 1099 h 1648"/>
              <a:gd name="T46" fmla="*/ 1236 w 1374"/>
              <a:gd name="T47" fmla="*/ 1099 h 1648"/>
              <a:gd name="T48" fmla="*/ 1236 w 1374"/>
              <a:gd name="T49" fmla="*/ 1030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74" h="1648">
                <a:moveTo>
                  <a:pt x="935" y="1491"/>
                </a:moveTo>
                <a:cubicBezTo>
                  <a:pt x="836" y="1588"/>
                  <a:pt x="700" y="1648"/>
                  <a:pt x="550" y="1648"/>
                </a:cubicBezTo>
                <a:cubicBezTo>
                  <a:pt x="246" y="1648"/>
                  <a:pt x="0" y="1404"/>
                  <a:pt x="0" y="1104"/>
                </a:cubicBezTo>
                <a:cubicBezTo>
                  <a:pt x="0" y="803"/>
                  <a:pt x="215" y="494"/>
                  <a:pt x="550" y="0"/>
                </a:cubicBezTo>
                <a:cubicBezTo>
                  <a:pt x="719" y="251"/>
                  <a:pt x="858" y="454"/>
                  <a:pt x="954" y="632"/>
                </a:cubicBezTo>
                <a:cubicBezTo>
                  <a:pt x="761" y="682"/>
                  <a:pt x="618" y="857"/>
                  <a:pt x="618" y="1064"/>
                </a:cubicBezTo>
                <a:cubicBezTo>
                  <a:pt x="618" y="1265"/>
                  <a:pt x="752" y="1436"/>
                  <a:pt x="935" y="1491"/>
                </a:cubicBezTo>
                <a:close/>
                <a:moveTo>
                  <a:pt x="1374" y="1064"/>
                </a:moveTo>
                <a:cubicBezTo>
                  <a:pt x="1374" y="1235"/>
                  <a:pt x="1235" y="1373"/>
                  <a:pt x="1065" y="1373"/>
                </a:cubicBezTo>
                <a:cubicBezTo>
                  <a:pt x="894" y="1373"/>
                  <a:pt x="756" y="1235"/>
                  <a:pt x="756" y="1064"/>
                </a:cubicBezTo>
                <a:cubicBezTo>
                  <a:pt x="756" y="894"/>
                  <a:pt x="894" y="755"/>
                  <a:pt x="1065" y="755"/>
                </a:cubicBezTo>
                <a:cubicBezTo>
                  <a:pt x="1235" y="755"/>
                  <a:pt x="1374" y="894"/>
                  <a:pt x="1374" y="1064"/>
                </a:cubicBezTo>
                <a:close/>
                <a:moveTo>
                  <a:pt x="1236" y="1030"/>
                </a:moveTo>
                <a:cubicBezTo>
                  <a:pt x="1099" y="1030"/>
                  <a:pt x="1099" y="1030"/>
                  <a:pt x="1099" y="1030"/>
                </a:cubicBezTo>
                <a:cubicBezTo>
                  <a:pt x="1099" y="893"/>
                  <a:pt x="1099" y="893"/>
                  <a:pt x="1099" y="893"/>
                </a:cubicBezTo>
                <a:cubicBezTo>
                  <a:pt x="1030" y="893"/>
                  <a:pt x="1030" y="893"/>
                  <a:pt x="1030" y="893"/>
                </a:cubicBezTo>
                <a:cubicBezTo>
                  <a:pt x="1030" y="1030"/>
                  <a:pt x="1030" y="1030"/>
                  <a:pt x="1030" y="1030"/>
                </a:cubicBezTo>
                <a:cubicBezTo>
                  <a:pt x="893" y="1030"/>
                  <a:pt x="893" y="1030"/>
                  <a:pt x="893" y="1030"/>
                </a:cubicBezTo>
                <a:cubicBezTo>
                  <a:pt x="893" y="1099"/>
                  <a:pt x="893" y="1099"/>
                  <a:pt x="893" y="1099"/>
                </a:cubicBezTo>
                <a:cubicBezTo>
                  <a:pt x="1030" y="1099"/>
                  <a:pt x="1030" y="1099"/>
                  <a:pt x="1030" y="1099"/>
                </a:cubicBezTo>
                <a:cubicBezTo>
                  <a:pt x="1030" y="1236"/>
                  <a:pt x="1030" y="1236"/>
                  <a:pt x="1030" y="1236"/>
                </a:cubicBezTo>
                <a:cubicBezTo>
                  <a:pt x="1099" y="1236"/>
                  <a:pt x="1099" y="1236"/>
                  <a:pt x="1099" y="1236"/>
                </a:cubicBezTo>
                <a:cubicBezTo>
                  <a:pt x="1099" y="1099"/>
                  <a:pt x="1099" y="1099"/>
                  <a:pt x="1099" y="1099"/>
                </a:cubicBezTo>
                <a:cubicBezTo>
                  <a:pt x="1236" y="1099"/>
                  <a:pt x="1236" y="1099"/>
                  <a:pt x="1236" y="1099"/>
                </a:cubicBezTo>
                <a:cubicBezTo>
                  <a:pt x="1236" y="1030"/>
                  <a:pt x="1236" y="1030"/>
                  <a:pt x="1236" y="103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94" name="Freeform 25"/>
          <p:cNvSpPr>
            <a:spLocks noEditPoints="1"/>
          </p:cNvSpPr>
          <p:nvPr/>
        </p:nvSpPr>
        <p:spPr bwMode="auto">
          <a:xfrm>
            <a:off x="2710605" y="2764816"/>
            <a:ext cx="363539" cy="363539"/>
          </a:xfrm>
          <a:custGeom>
            <a:avLst/>
            <a:gdLst>
              <a:gd name="T0" fmla="*/ 1639 w 1648"/>
              <a:gd name="T1" fmla="*/ 674 h 1648"/>
              <a:gd name="T2" fmla="*/ 1648 w 1648"/>
              <a:gd name="T3" fmla="*/ 621 h 1648"/>
              <a:gd name="T4" fmla="*/ 1576 w 1648"/>
              <a:gd name="T5" fmla="*/ 485 h 1648"/>
              <a:gd name="T6" fmla="*/ 1392 w 1648"/>
              <a:gd name="T7" fmla="*/ 242 h 1648"/>
              <a:gd name="T8" fmla="*/ 1225 w 1648"/>
              <a:gd name="T9" fmla="*/ 125 h 1648"/>
              <a:gd name="T10" fmla="*/ 1225 w 1648"/>
              <a:gd name="T11" fmla="*/ 125 h 1648"/>
              <a:gd name="T12" fmla="*/ 927 w 1648"/>
              <a:gd name="T13" fmla="*/ 32 h 1648"/>
              <a:gd name="T14" fmla="*/ 824 w 1648"/>
              <a:gd name="T15" fmla="*/ 0 h 1648"/>
              <a:gd name="T16" fmla="*/ 721 w 1648"/>
              <a:gd name="T17" fmla="*/ 32 h 1648"/>
              <a:gd name="T18" fmla="*/ 423 w 1648"/>
              <a:gd name="T19" fmla="*/ 125 h 1648"/>
              <a:gd name="T20" fmla="*/ 423 w 1648"/>
              <a:gd name="T21" fmla="*/ 125 h 1648"/>
              <a:gd name="T22" fmla="*/ 256 w 1648"/>
              <a:gd name="T23" fmla="*/ 242 h 1648"/>
              <a:gd name="T24" fmla="*/ 73 w 1648"/>
              <a:gd name="T25" fmla="*/ 485 h 1648"/>
              <a:gd name="T26" fmla="*/ 0 w 1648"/>
              <a:gd name="T27" fmla="*/ 621 h 1648"/>
              <a:gd name="T28" fmla="*/ 9 w 1648"/>
              <a:gd name="T29" fmla="*/ 674 h 1648"/>
              <a:gd name="T30" fmla="*/ 9 w 1648"/>
              <a:gd name="T31" fmla="*/ 974 h 1648"/>
              <a:gd name="T32" fmla="*/ 0 w 1648"/>
              <a:gd name="T33" fmla="*/ 1027 h 1648"/>
              <a:gd name="T34" fmla="*/ 73 w 1648"/>
              <a:gd name="T35" fmla="*/ 1163 h 1648"/>
              <a:gd name="T36" fmla="*/ 256 w 1648"/>
              <a:gd name="T37" fmla="*/ 1406 h 1648"/>
              <a:gd name="T38" fmla="*/ 423 w 1648"/>
              <a:gd name="T39" fmla="*/ 1523 h 1648"/>
              <a:gd name="T40" fmla="*/ 423 w 1648"/>
              <a:gd name="T41" fmla="*/ 1523 h 1648"/>
              <a:gd name="T42" fmla="*/ 721 w 1648"/>
              <a:gd name="T43" fmla="*/ 1616 h 1648"/>
              <a:gd name="T44" fmla="*/ 824 w 1648"/>
              <a:gd name="T45" fmla="*/ 1648 h 1648"/>
              <a:gd name="T46" fmla="*/ 927 w 1648"/>
              <a:gd name="T47" fmla="*/ 1616 h 1648"/>
              <a:gd name="T48" fmla="*/ 1225 w 1648"/>
              <a:gd name="T49" fmla="*/ 1523 h 1648"/>
              <a:gd name="T50" fmla="*/ 1225 w 1648"/>
              <a:gd name="T51" fmla="*/ 1523 h 1648"/>
              <a:gd name="T52" fmla="*/ 1392 w 1648"/>
              <a:gd name="T53" fmla="*/ 1406 h 1648"/>
              <a:gd name="T54" fmla="*/ 1576 w 1648"/>
              <a:gd name="T55" fmla="*/ 1163 h 1648"/>
              <a:gd name="T56" fmla="*/ 1648 w 1648"/>
              <a:gd name="T57" fmla="*/ 1027 h 1648"/>
              <a:gd name="T58" fmla="*/ 1639 w 1648"/>
              <a:gd name="T59" fmla="*/ 974 h 1648"/>
              <a:gd name="T60" fmla="*/ 1639 w 1648"/>
              <a:gd name="T61" fmla="*/ 674 h 1648"/>
              <a:gd name="T62" fmla="*/ 824 w 1648"/>
              <a:gd name="T63" fmla="*/ 1408 h 1648"/>
              <a:gd name="T64" fmla="*/ 240 w 1648"/>
              <a:gd name="T65" fmla="*/ 824 h 1648"/>
              <a:gd name="T66" fmla="*/ 824 w 1648"/>
              <a:gd name="T67" fmla="*/ 240 h 1648"/>
              <a:gd name="T68" fmla="*/ 1408 w 1648"/>
              <a:gd name="T69" fmla="*/ 824 h 1648"/>
              <a:gd name="T70" fmla="*/ 824 w 1648"/>
              <a:gd name="T71" fmla="*/ 1408 h 1648"/>
              <a:gd name="T72" fmla="*/ 738 w 1648"/>
              <a:gd name="T73" fmla="*/ 1096 h 1648"/>
              <a:gd name="T74" fmla="*/ 481 w 1648"/>
              <a:gd name="T75" fmla="*/ 846 h 1648"/>
              <a:gd name="T76" fmla="*/ 587 w 1648"/>
              <a:gd name="T77" fmla="*/ 740 h 1648"/>
              <a:gd name="T78" fmla="*/ 738 w 1648"/>
              <a:gd name="T79" fmla="*/ 883 h 1648"/>
              <a:gd name="T80" fmla="*/ 1061 w 1648"/>
              <a:gd name="T81" fmla="*/ 552 h 1648"/>
              <a:gd name="T82" fmla="*/ 1167 w 1648"/>
              <a:gd name="T83" fmla="*/ 658 h 1648"/>
              <a:gd name="T84" fmla="*/ 738 w 1648"/>
              <a:gd name="T85" fmla="*/ 1096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48" h="1648">
                <a:moveTo>
                  <a:pt x="1639" y="674"/>
                </a:moveTo>
                <a:cubicBezTo>
                  <a:pt x="1645" y="656"/>
                  <a:pt x="1648" y="639"/>
                  <a:pt x="1648" y="621"/>
                </a:cubicBezTo>
                <a:cubicBezTo>
                  <a:pt x="1648" y="568"/>
                  <a:pt x="1622" y="517"/>
                  <a:pt x="1576" y="485"/>
                </a:cubicBezTo>
                <a:cubicBezTo>
                  <a:pt x="1428" y="383"/>
                  <a:pt x="1447" y="408"/>
                  <a:pt x="1392" y="242"/>
                </a:cubicBezTo>
                <a:cubicBezTo>
                  <a:pt x="1368" y="172"/>
                  <a:pt x="1301" y="125"/>
                  <a:pt x="1225" y="125"/>
                </a:cubicBezTo>
                <a:cubicBezTo>
                  <a:pt x="1225" y="125"/>
                  <a:pt x="1225" y="125"/>
                  <a:pt x="1225" y="125"/>
                </a:cubicBezTo>
                <a:cubicBezTo>
                  <a:pt x="1043" y="126"/>
                  <a:pt x="1074" y="136"/>
                  <a:pt x="927" y="32"/>
                </a:cubicBezTo>
                <a:cubicBezTo>
                  <a:pt x="896" y="11"/>
                  <a:pt x="860" y="0"/>
                  <a:pt x="824" y="0"/>
                </a:cubicBezTo>
                <a:cubicBezTo>
                  <a:pt x="788" y="0"/>
                  <a:pt x="752" y="11"/>
                  <a:pt x="721" y="32"/>
                </a:cubicBezTo>
                <a:cubicBezTo>
                  <a:pt x="573" y="136"/>
                  <a:pt x="605" y="126"/>
                  <a:pt x="423" y="125"/>
                </a:cubicBezTo>
                <a:cubicBezTo>
                  <a:pt x="423" y="125"/>
                  <a:pt x="423" y="125"/>
                  <a:pt x="423" y="125"/>
                </a:cubicBezTo>
                <a:cubicBezTo>
                  <a:pt x="347" y="125"/>
                  <a:pt x="280" y="172"/>
                  <a:pt x="256" y="242"/>
                </a:cubicBezTo>
                <a:cubicBezTo>
                  <a:pt x="201" y="409"/>
                  <a:pt x="220" y="383"/>
                  <a:pt x="73" y="485"/>
                </a:cubicBezTo>
                <a:cubicBezTo>
                  <a:pt x="26" y="517"/>
                  <a:pt x="0" y="568"/>
                  <a:pt x="0" y="621"/>
                </a:cubicBezTo>
                <a:cubicBezTo>
                  <a:pt x="0" y="639"/>
                  <a:pt x="3" y="656"/>
                  <a:pt x="9" y="674"/>
                </a:cubicBezTo>
                <a:cubicBezTo>
                  <a:pt x="66" y="840"/>
                  <a:pt x="66" y="808"/>
                  <a:pt x="9" y="974"/>
                </a:cubicBezTo>
                <a:cubicBezTo>
                  <a:pt x="3" y="992"/>
                  <a:pt x="0" y="1009"/>
                  <a:pt x="0" y="1027"/>
                </a:cubicBezTo>
                <a:cubicBezTo>
                  <a:pt x="0" y="1080"/>
                  <a:pt x="26" y="1131"/>
                  <a:pt x="73" y="1163"/>
                </a:cubicBezTo>
                <a:cubicBezTo>
                  <a:pt x="220" y="1265"/>
                  <a:pt x="201" y="1239"/>
                  <a:pt x="256" y="1406"/>
                </a:cubicBezTo>
                <a:cubicBezTo>
                  <a:pt x="280" y="1476"/>
                  <a:pt x="347" y="1523"/>
                  <a:pt x="423" y="1523"/>
                </a:cubicBezTo>
                <a:cubicBezTo>
                  <a:pt x="423" y="1523"/>
                  <a:pt x="423" y="1523"/>
                  <a:pt x="423" y="1523"/>
                </a:cubicBezTo>
                <a:cubicBezTo>
                  <a:pt x="605" y="1522"/>
                  <a:pt x="574" y="1512"/>
                  <a:pt x="721" y="1616"/>
                </a:cubicBezTo>
                <a:cubicBezTo>
                  <a:pt x="752" y="1637"/>
                  <a:pt x="788" y="1648"/>
                  <a:pt x="824" y="1648"/>
                </a:cubicBezTo>
                <a:cubicBezTo>
                  <a:pt x="860" y="1648"/>
                  <a:pt x="896" y="1637"/>
                  <a:pt x="927" y="1616"/>
                </a:cubicBezTo>
                <a:cubicBezTo>
                  <a:pt x="1074" y="1512"/>
                  <a:pt x="1042" y="1522"/>
                  <a:pt x="1225" y="1523"/>
                </a:cubicBezTo>
                <a:cubicBezTo>
                  <a:pt x="1225" y="1523"/>
                  <a:pt x="1225" y="1523"/>
                  <a:pt x="1225" y="1523"/>
                </a:cubicBezTo>
                <a:cubicBezTo>
                  <a:pt x="1301" y="1523"/>
                  <a:pt x="1368" y="1476"/>
                  <a:pt x="1392" y="1406"/>
                </a:cubicBezTo>
                <a:cubicBezTo>
                  <a:pt x="1447" y="1239"/>
                  <a:pt x="1428" y="1265"/>
                  <a:pt x="1576" y="1163"/>
                </a:cubicBezTo>
                <a:cubicBezTo>
                  <a:pt x="1622" y="1131"/>
                  <a:pt x="1648" y="1080"/>
                  <a:pt x="1648" y="1027"/>
                </a:cubicBezTo>
                <a:cubicBezTo>
                  <a:pt x="1648" y="1009"/>
                  <a:pt x="1645" y="992"/>
                  <a:pt x="1639" y="974"/>
                </a:cubicBezTo>
                <a:cubicBezTo>
                  <a:pt x="1582" y="808"/>
                  <a:pt x="1582" y="840"/>
                  <a:pt x="1639" y="674"/>
                </a:cubicBezTo>
                <a:close/>
                <a:moveTo>
                  <a:pt x="824" y="1408"/>
                </a:moveTo>
                <a:cubicBezTo>
                  <a:pt x="502" y="1408"/>
                  <a:pt x="240" y="1146"/>
                  <a:pt x="240" y="824"/>
                </a:cubicBezTo>
                <a:cubicBezTo>
                  <a:pt x="240" y="502"/>
                  <a:pt x="502" y="240"/>
                  <a:pt x="824" y="240"/>
                </a:cubicBezTo>
                <a:cubicBezTo>
                  <a:pt x="1146" y="240"/>
                  <a:pt x="1408" y="502"/>
                  <a:pt x="1408" y="824"/>
                </a:cubicBezTo>
                <a:cubicBezTo>
                  <a:pt x="1408" y="1146"/>
                  <a:pt x="1146" y="1408"/>
                  <a:pt x="824" y="1408"/>
                </a:cubicBezTo>
                <a:close/>
                <a:moveTo>
                  <a:pt x="738" y="1096"/>
                </a:moveTo>
                <a:cubicBezTo>
                  <a:pt x="481" y="846"/>
                  <a:pt x="481" y="846"/>
                  <a:pt x="481" y="846"/>
                </a:cubicBezTo>
                <a:cubicBezTo>
                  <a:pt x="587" y="740"/>
                  <a:pt x="587" y="740"/>
                  <a:pt x="587" y="740"/>
                </a:cubicBezTo>
                <a:cubicBezTo>
                  <a:pt x="738" y="883"/>
                  <a:pt x="738" y="883"/>
                  <a:pt x="738" y="883"/>
                </a:cubicBezTo>
                <a:cubicBezTo>
                  <a:pt x="1061" y="552"/>
                  <a:pt x="1061" y="552"/>
                  <a:pt x="1061" y="552"/>
                </a:cubicBezTo>
                <a:cubicBezTo>
                  <a:pt x="1167" y="658"/>
                  <a:pt x="1167" y="658"/>
                  <a:pt x="1167" y="658"/>
                </a:cubicBezTo>
                <a:lnTo>
                  <a:pt x="738" y="109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defTabSz="855878"/>
            <a:endParaRPr lang="bg-BG" sz="1685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2295012" y="3119736"/>
            <a:ext cx="1180130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55878"/>
            <a:r>
              <a:rPr lang="bg-BG" sz="144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Бюджет и </a:t>
            </a:r>
          </a:p>
          <a:p>
            <a:pPr algn="ctr" defTabSz="855878"/>
            <a:r>
              <a:rPr lang="bg-BG" sz="1440" dirty="0">
                <a:solidFill>
                  <a:srgbClr val="44546A"/>
                </a:solidFill>
                <a:latin typeface="Sofia Sans" pitchFamily="2" charset="0"/>
              </a:rPr>
              <a:t>Стратегия</a:t>
            </a:r>
          </a:p>
        </p:txBody>
      </p:sp>
      <p:sp>
        <p:nvSpPr>
          <p:cNvPr id="99" name="Rectangle 98"/>
          <p:cNvSpPr/>
          <p:nvPr/>
        </p:nvSpPr>
        <p:spPr>
          <a:xfrm>
            <a:off x="3631131" y="3142742"/>
            <a:ext cx="1098378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55878"/>
            <a:r>
              <a:rPr lang="bg-BG" sz="144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Минерални</a:t>
            </a:r>
          </a:p>
          <a:p>
            <a:pPr algn="ctr" defTabSz="855878"/>
            <a:r>
              <a:rPr lang="bg-BG" sz="1440" dirty="0">
                <a:solidFill>
                  <a:srgbClr val="44546A"/>
                </a:solidFill>
                <a:latin typeface="Sofia Sans" pitchFamily="2" charset="0"/>
              </a:rPr>
              <a:t>Води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4975858" y="3224302"/>
            <a:ext cx="957313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55878"/>
            <a:r>
              <a:rPr lang="bg-BG" sz="1440" dirty="0">
                <a:solidFill>
                  <a:srgbClr val="44546A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Събития</a:t>
            </a:r>
            <a:endParaRPr lang="bg-BG" sz="1440" dirty="0">
              <a:solidFill>
                <a:srgbClr val="44546A"/>
              </a:solidFill>
              <a:latin typeface="Sofia Sans" pitchFamily="2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6069782" y="3226327"/>
            <a:ext cx="1314784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55878"/>
            <a:r>
              <a:rPr lang="bg-BG" sz="1440" dirty="0">
                <a:solidFill>
                  <a:srgbClr val="44546A"/>
                </a:solidFill>
                <a:latin typeface="Sofia Sans" pitchFamily="2" charset="0"/>
              </a:rPr>
              <a:t>Конференции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7327998" y="3226369"/>
            <a:ext cx="1382109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55878"/>
            <a:r>
              <a:rPr lang="bg-BG" sz="1440" dirty="0">
                <a:solidFill>
                  <a:srgbClr val="44546A"/>
                </a:solidFill>
                <a:latin typeface="Sofia Sans" pitchFamily="2" charset="0"/>
              </a:rPr>
              <a:t>Възможности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8605383" y="3213517"/>
            <a:ext cx="1386918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55878"/>
            <a:r>
              <a:rPr lang="bg-BG" sz="1440" dirty="0">
                <a:solidFill>
                  <a:srgbClr val="F7F7F7"/>
                </a:solidFill>
                <a:latin typeface="Sofia Sans" pitchFamily="2" charset="0"/>
                <a:ea typeface="Open Sans Light" panose="020B0306030504020204" pitchFamily="34" charset="0"/>
                <a:cs typeface="Open Sans Light" panose="020B0306030504020204" pitchFamily="34" charset="0"/>
              </a:rPr>
              <a:t>Виж и Разкажи</a:t>
            </a:r>
            <a:endParaRPr lang="bg-BG" sz="1440" dirty="0">
              <a:solidFill>
                <a:srgbClr val="F7F7F7"/>
              </a:solidFill>
              <a:latin typeface="Sofia Sans" pitchFamily="2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853441" y="3879061"/>
            <a:ext cx="3959587" cy="175432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defTabSz="855878"/>
            <a:r>
              <a:rPr lang="ru-RU" sz="1200" b="1" dirty="0">
                <a:solidFill>
                  <a:srgbClr val="44546A"/>
                </a:solidFill>
                <a:latin typeface="Sofia Sans" pitchFamily="2" charset="0"/>
              </a:rPr>
              <a:t>Превръщане на София в атрактивна туристическа дестинация:</a:t>
            </a:r>
          </a:p>
          <a:p>
            <a:pPr defTabSz="855878"/>
            <a:r>
              <a:rPr lang="ru-RU" sz="1200" b="1" dirty="0">
                <a:solidFill>
                  <a:srgbClr val="44546A"/>
                </a:solidFill>
                <a:latin typeface="Sofia Sans" pitchFamily="2" charset="0"/>
              </a:rPr>
              <a:t>Насърчаване на туризма:</a:t>
            </a:r>
            <a:endParaRPr lang="ru-RU" sz="1200" dirty="0">
              <a:solidFill>
                <a:srgbClr val="44546A"/>
              </a:solidFill>
              <a:latin typeface="Sofia Sans" pitchFamily="2" charset="0"/>
            </a:endParaRPr>
          </a:p>
          <a:p>
            <a:pPr marL="427939" lvl="1" defTabSz="855878"/>
            <a:r>
              <a:rPr lang="ru-RU" sz="1200" dirty="0">
                <a:solidFill>
                  <a:srgbClr val="44546A"/>
                </a:solidFill>
                <a:latin typeface="Sofia Sans" pitchFamily="2" charset="0"/>
              </a:rPr>
              <a:t>Разнообразен, динамичен град с преплитане на "история и възможности"</a:t>
            </a:r>
          </a:p>
          <a:p>
            <a:pPr defTabSz="855878"/>
            <a:r>
              <a:rPr lang="ru-RU" sz="1200" b="1" dirty="0">
                <a:solidFill>
                  <a:srgbClr val="44546A"/>
                </a:solidFill>
                <a:latin typeface="Sofia Sans" pitchFamily="2" charset="0"/>
              </a:rPr>
              <a:t>Активна работа със заинтересовани страни:</a:t>
            </a:r>
            <a:endParaRPr lang="ru-RU" sz="1200" dirty="0">
              <a:solidFill>
                <a:srgbClr val="44546A"/>
              </a:solidFill>
              <a:latin typeface="Sofia Sans" pitchFamily="2" charset="0"/>
            </a:endParaRPr>
          </a:p>
          <a:p>
            <a:pPr marL="427939" lvl="1" defTabSz="855878"/>
            <a:r>
              <a:rPr lang="ru-RU" sz="1200" dirty="0">
                <a:solidFill>
                  <a:srgbClr val="44546A"/>
                </a:solidFill>
                <a:latin typeface="Sofia Sans" pitchFamily="2" charset="0"/>
              </a:rPr>
              <a:t>"Събуждане" на туристическия потенциал</a:t>
            </a:r>
          </a:p>
          <a:p>
            <a:pPr marL="427939" lvl="1" defTabSz="855878"/>
            <a:r>
              <a:rPr lang="ru-RU" sz="1200" dirty="0">
                <a:solidFill>
                  <a:srgbClr val="44546A"/>
                </a:solidFill>
                <a:latin typeface="Sofia Sans" pitchFamily="2" charset="0"/>
              </a:rPr>
              <a:t>Осигуряване на справедливо финансиране (приходи от туристически данък)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8052177" y="3867631"/>
            <a:ext cx="2601494" cy="212365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defTabSz="855878"/>
            <a:r>
              <a:rPr lang="ru-RU" sz="1200" b="1" dirty="0">
                <a:solidFill>
                  <a:srgbClr val="44546A"/>
                </a:solidFill>
                <a:latin typeface="Sofia Sans" pitchFamily="2" charset="0"/>
              </a:rPr>
              <a:t>Дългосрочна стратегия:</a:t>
            </a:r>
            <a:endParaRPr lang="ru-RU" sz="1200" dirty="0">
              <a:solidFill>
                <a:srgbClr val="44546A"/>
              </a:solidFill>
              <a:latin typeface="Sofia Sans" pitchFamily="2" charset="0"/>
            </a:endParaRPr>
          </a:p>
          <a:p>
            <a:pPr marL="427939" lvl="1" defTabSz="855878"/>
            <a:r>
              <a:rPr lang="ru-RU" sz="1200" dirty="0">
                <a:solidFill>
                  <a:srgbClr val="44546A"/>
                </a:solidFill>
                <a:latin typeface="Sofia Sans" pitchFamily="2" charset="0"/>
              </a:rPr>
              <a:t>"3 дни не са достатъчно" - рекламиране на различни дейности и преживявания</a:t>
            </a:r>
          </a:p>
          <a:p>
            <a:pPr marL="427939" lvl="1" defTabSz="855878"/>
            <a:r>
              <a:rPr lang="ru-RU" sz="1200" dirty="0">
                <a:solidFill>
                  <a:srgbClr val="44546A"/>
                </a:solidFill>
                <a:latin typeface="Sofia Sans" pitchFamily="2" charset="0"/>
              </a:rPr>
              <a:t>Удължаване на престоя на посетителите</a:t>
            </a:r>
          </a:p>
          <a:p>
            <a:pPr marL="427939" lvl="1" defTabSz="855878"/>
            <a:r>
              <a:rPr lang="ru-RU" sz="1200" dirty="0">
                <a:solidFill>
                  <a:srgbClr val="44546A"/>
                </a:solidFill>
                <a:latin typeface="Sofia Sans" pitchFamily="2" charset="0"/>
              </a:rPr>
              <a:t>Представяне на всички възможности на града</a:t>
            </a:r>
          </a:p>
          <a:p>
            <a:pPr marL="427939" lvl="1" defTabSz="855878"/>
            <a:r>
              <a:rPr lang="ru-RU" sz="1200" dirty="0">
                <a:solidFill>
                  <a:srgbClr val="44546A"/>
                </a:solidFill>
                <a:latin typeface="Sofia Sans" pitchFamily="2" charset="0"/>
              </a:rPr>
              <a:t>Стимулиране на интегрирани туристически продукти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4751685" y="3854698"/>
            <a:ext cx="3310882" cy="212365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defTabSz="855878"/>
            <a:r>
              <a:rPr lang="ru-RU" sz="1200" b="1" dirty="0">
                <a:solidFill>
                  <a:srgbClr val="44546A"/>
                </a:solidFill>
                <a:latin typeface="Sofia Sans" pitchFamily="2" charset="0"/>
              </a:rPr>
              <a:t>Подкрепа на MICE туризма:</a:t>
            </a:r>
            <a:endParaRPr lang="ru-RU" sz="1200" dirty="0">
              <a:solidFill>
                <a:srgbClr val="44546A"/>
              </a:solidFill>
              <a:latin typeface="Sofia Sans" pitchFamily="2" charset="0"/>
            </a:endParaRPr>
          </a:p>
          <a:p>
            <a:pPr marL="427939" lvl="1" defTabSz="855878"/>
            <a:r>
              <a:rPr lang="ru-RU" sz="1200" dirty="0">
                <a:solidFill>
                  <a:srgbClr val="44546A"/>
                </a:solidFill>
                <a:latin typeface="Sofia Sans" pitchFamily="2" charset="0"/>
              </a:rPr>
              <a:t>Срещи, инициативи, конференции и изложения</a:t>
            </a:r>
          </a:p>
          <a:p>
            <a:pPr marL="427939" lvl="1" defTabSz="855878"/>
            <a:r>
              <a:rPr lang="ru-RU" sz="1200" dirty="0">
                <a:solidFill>
                  <a:srgbClr val="44546A"/>
                </a:solidFill>
                <a:latin typeface="Sofia Sans" pitchFamily="2" charset="0"/>
              </a:rPr>
              <a:t>Създаване на звено към общината, подпомагащо събитиния туризъм</a:t>
            </a:r>
          </a:p>
          <a:p>
            <a:pPr marL="427939" lvl="1" defTabSz="855878"/>
            <a:r>
              <a:rPr lang="ru-RU" sz="1200" dirty="0">
                <a:solidFill>
                  <a:srgbClr val="44546A"/>
                </a:solidFill>
                <a:latin typeface="Sofia Sans" pitchFamily="2" charset="0"/>
              </a:rPr>
              <a:t>Логистична и инфраструктурна подкрепа</a:t>
            </a:r>
          </a:p>
          <a:p>
            <a:pPr defTabSz="855878"/>
            <a:r>
              <a:rPr lang="ru-RU" sz="1200" b="1" dirty="0">
                <a:solidFill>
                  <a:srgbClr val="44546A"/>
                </a:solidFill>
                <a:latin typeface="Sofia Sans" pitchFamily="2" charset="0"/>
              </a:rPr>
              <a:t>Активна реклама на дестинация София:</a:t>
            </a:r>
            <a:endParaRPr lang="ru-RU" sz="1200" dirty="0">
              <a:solidFill>
                <a:srgbClr val="44546A"/>
              </a:solidFill>
              <a:latin typeface="Sofia Sans" pitchFamily="2" charset="0"/>
            </a:endParaRPr>
          </a:p>
          <a:p>
            <a:pPr marL="427939" lvl="1" defTabSz="855878"/>
            <a:r>
              <a:rPr lang="ru-RU" sz="1200" dirty="0">
                <a:solidFill>
                  <a:srgbClr val="44546A"/>
                </a:solidFill>
                <a:latin typeface="Sofia Sans" pitchFamily="2" charset="0"/>
              </a:rPr>
              <a:t>Про-активен подход в привличане на конференции и събити</a:t>
            </a:r>
          </a:p>
        </p:txBody>
      </p:sp>
      <p:sp>
        <p:nvSpPr>
          <p:cNvPr id="36" name="Rectangle 35"/>
          <p:cNvSpPr/>
          <p:nvPr/>
        </p:nvSpPr>
        <p:spPr>
          <a:xfrm>
            <a:off x="838199" y="6473952"/>
            <a:ext cx="10578737" cy="2834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9728" tIns="54864" rIns="109728" bIns="5486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55878"/>
            <a:endParaRPr lang="bg-BG" sz="1685">
              <a:solidFill>
                <a:srgbClr val="44546A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491323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5" grpId="0" animBg="1"/>
      <p:bldP spid="66" grpId="0" animBg="1"/>
      <p:bldP spid="67" grpId="0" animBg="1"/>
      <p:bldP spid="68" grpId="0" animBg="1"/>
      <p:bldP spid="73" grpId="0" animBg="1"/>
      <p:bldP spid="77" grpId="0" animBg="1"/>
      <p:bldP spid="84" grpId="0" animBg="1"/>
      <p:bldP spid="14" grpId="0" animBg="1"/>
      <p:bldP spid="91" grpId="0" animBg="1"/>
      <p:bldP spid="92" grpId="0" animBg="1"/>
      <p:bldP spid="29" grpId="0" animBg="1"/>
      <p:bldP spid="32" grpId="0" animBg="1"/>
      <p:bldP spid="39" grpId="0" animBg="1"/>
      <p:bldP spid="43" grpId="0" animBg="1"/>
      <p:bldP spid="52" grpId="0" animBg="1"/>
      <p:bldP spid="94" grpId="0" animBg="1"/>
      <p:bldP spid="98" grpId="0"/>
      <p:bldP spid="99" grpId="0"/>
      <p:bldP spid="100" grpId="0"/>
      <p:bldP spid="101" grpId="0"/>
      <p:bldP spid="102" grpId="0"/>
      <p:bldP spid="103" grpId="0"/>
      <p:bldP spid="107" grpId="0"/>
      <p:bldP spid="108" grpId="0"/>
      <p:bldP spid="10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43" t="21875" r="17286" b="21875"/>
          <a:stretch/>
        </p:blipFill>
        <p:spPr bwMode="auto">
          <a:xfrm>
            <a:off x="4197531" y="0"/>
            <a:ext cx="79944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0"/>
            <a:ext cx="7876032" cy="6858000"/>
          </a:xfrm>
          <a:prstGeom prst="rect">
            <a:avLst/>
          </a:prstGeom>
          <a:solidFill>
            <a:schemeClr val="tx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55878"/>
            <a:endParaRPr lang="bg-BG" sz="1264" dirty="0">
              <a:solidFill>
                <a:srgbClr val="297F9D"/>
              </a:solidFill>
              <a:latin typeface="Calibri" panose="020F050202020403020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1703" y="1878573"/>
            <a:ext cx="550381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bg2"/>
                </a:solidFill>
                <a:latin typeface="Sofia Sans" pitchFamily="2" charset="0"/>
              </a:rPr>
              <a:t>Чрез Пясъчника се тестват иновативни технологични решения и се идентифицират подходящи за мащабиране проекти, включително за дейностите по Плана, свързани с различни градски предизвикателства.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ru-RU" sz="1400" dirty="0">
              <a:solidFill>
                <a:schemeClr val="bg2"/>
              </a:solidFill>
              <a:latin typeface="Sofia Sans" pitchFamily="2" charset="0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bg2"/>
                </a:solidFill>
                <a:latin typeface="Sofia Sans" pitchFamily="2" charset="0"/>
              </a:rPr>
              <a:t> Градската администрация заедно с бизнеса в София търси решения за екологични, образователни, транспортни, предприемачески и други градски предизвикателства. </a:t>
            </a:r>
            <a:endParaRPr lang="en-US" sz="1400" dirty="0">
              <a:solidFill>
                <a:schemeClr val="bg2"/>
              </a:solidFill>
              <a:latin typeface="Sofia Sans" pitchFamily="2" charset="0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bg2"/>
              </a:solidFill>
              <a:latin typeface="Sofia Sans" pitchFamily="2" charset="0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bg2"/>
                </a:solidFill>
                <a:latin typeface="Sofia Sans" pitchFamily="2" charset="0"/>
              </a:rPr>
              <a:t>Целта е да превърнем София в тестова площадка за иновативните разработки на столичните компании по проблеми, дефинирани от администрацията на града. </a:t>
            </a:r>
            <a:endParaRPr lang="bg-BG" sz="1400" dirty="0">
              <a:solidFill>
                <a:schemeClr val="bg2"/>
              </a:solidFill>
              <a:latin typeface="Sofia Sans" pitchFamily="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29097" y="175133"/>
            <a:ext cx="6096000" cy="5355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bg-BG" sz="2880" dirty="0">
                <a:solidFill>
                  <a:srgbClr val="44546A"/>
                </a:solidFill>
                <a:latin typeface="Sofia Sans" pitchFamily="2" charset="0"/>
              </a:rPr>
              <a:t>Пясъчник за иновации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74991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cf4a165aa3_1_800"/>
          <p:cNvSpPr/>
          <p:nvPr/>
        </p:nvSpPr>
        <p:spPr>
          <a:xfrm>
            <a:off x="-14823" y="0"/>
            <a:ext cx="12206700" cy="68580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6" name="Google Shape;466;gcf4a165aa3_1_800"/>
          <p:cNvSpPr txBox="1"/>
          <p:nvPr/>
        </p:nvSpPr>
        <p:spPr>
          <a:xfrm>
            <a:off x="88490" y="2188120"/>
            <a:ext cx="6440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7" name="Google Shape;467;gcf4a165aa3_1_800"/>
          <p:cNvSpPr/>
          <p:nvPr/>
        </p:nvSpPr>
        <p:spPr>
          <a:xfrm>
            <a:off x="296829" y="1215449"/>
            <a:ext cx="82179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marR="0" lvl="1" indent="-1841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457200" marR="0" lvl="1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742950" marR="0" lvl="1" indent="-1841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742950" marR="0" lvl="1" indent="-1841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742950" marR="0" lvl="1" indent="-1841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68" name="Google Shape;468;gcf4a165aa3_1_800"/>
          <p:cNvSpPr/>
          <p:nvPr/>
        </p:nvSpPr>
        <p:spPr>
          <a:xfrm>
            <a:off x="730047" y="447726"/>
            <a:ext cx="111009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ru-RU" sz="3000" b="1">
                <a:solidFill>
                  <a:srgbClr val="00AEF9"/>
                </a:solidFill>
                <a:latin typeface="Arsenal"/>
                <a:ea typeface="Arsenal"/>
                <a:cs typeface="Arsenal"/>
                <a:sym typeface="Arsenal"/>
              </a:rPr>
              <a:t>Digital Sofia </a:t>
            </a:r>
            <a:endParaRPr sz="3000" b="1" i="0" u="none" strike="noStrike" cap="none">
              <a:solidFill>
                <a:srgbClr val="00AEF9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3000" b="1" i="0" u="none" strike="noStrike" cap="none">
              <a:solidFill>
                <a:srgbClr val="00AEF9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469" name="Google Shape;469;gcf4a165aa3_1_800"/>
          <p:cNvPicPr preferRelativeResize="0"/>
          <p:nvPr/>
        </p:nvPicPr>
        <p:blipFill rotWithShape="1">
          <a:blip r:embed="rId3">
            <a:alphaModFix/>
          </a:blip>
          <a:srcRect l="84230" t="77948"/>
          <a:stretch/>
        </p:blipFill>
        <p:spPr>
          <a:xfrm rot="-5400000">
            <a:off x="9689605" y="298922"/>
            <a:ext cx="2801315" cy="2203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470;gcf4a165aa3_1_80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96058" y="311393"/>
            <a:ext cx="2395941" cy="481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71" name="Google Shape;471;gcf4a165aa3_1_800"/>
          <p:cNvPicPr preferRelativeResize="0"/>
          <p:nvPr/>
        </p:nvPicPr>
        <p:blipFill rotWithShape="1">
          <a:blip r:embed="rId3">
            <a:alphaModFix/>
          </a:blip>
          <a:srcRect l="84230" t="77948"/>
          <a:stretch/>
        </p:blipFill>
        <p:spPr>
          <a:xfrm rot="5400000">
            <a:off x="-276861" y="4664270"/>
            <a:ext cx="2455765" cy="1931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2" name="Google Shape;472;gcf4a165aa3_1_80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3" name="Google Shape;473;gcf4a165aa3_1_80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4" name="Google Shape;474;gcf4a165aa3_1_80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5" name="Google Shape;475;gcf4a165aa3_1_80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405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2cedf3bf182_0_694"/>
          <p:cNvSpPr/>
          <p:nvPr/>
        </p:nvSpPr>
        <p:spPr>
          <a:xfrm>
            <a:off x="-14823" y="0"/>
            <a:ext cx="12206700" cy="68580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2" name="Google Shape;482;g2cedf3bf182_0_694"/>
          <p:cNvSpPr txBox="1"/>
          <p:nvPr/>
        </p:nvSpPr>
        <p:spPr>
          <a:xfrm>
            <a:off x="88490" y="2188120"/>
            <a:ext cx="6440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3" name="Google Shape;483;g2cedf3bf182_0_694"/>
          <p:cNvSpPr/>
          <p:nvPr/>
        </p:nvSpPr>
        <p:spPr>
          <a:xfrm>
            <a:off x="296829" y="1215449"/>
            <a:ext cx="82179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marR="0" lvl="1" indent="-1841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457200" marR="0" lvl="1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742950" marR="0" lvl="1" indent="-1841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742950" marR="0" lvl="1" indent="-1841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742950" marR="0" lvl="1" indent="-1841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84" name="Google Shape;484;g2cedf3bf182_0_694"/>
          <p:cNvSpPr/>
          <p:nvPr/>
        </p:nvSpPr>
        <p:spPr>
          <a:xfrm>
            <a:off x="730047" y="447726"/>
            <a:ext cx="111009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ru-RU" sz="3000" b="1">
                <a:solidFill>
                  <a:srgbClr val="00AEF9"/>
                </a:solidFill>
                <a:latin typeface="Arsenal"/>
                <a:ea typeface="Arsenal"/>
                <a:cs typeface="Arsenal"/>
                <a:sym typeface="Arsenal"/>
              </a:rPr>
              <a:t>Digital Sofia </a:t>
            </a:r>
            <a:endParaRPr sz="3000" b="1" i="0" u="none" strike="noStrike" cap="none">
              <a:solidFill>
                <a:srgbClr val="00AEF9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3000" b="1" i="0" u="none" strike="noStrike" cap="none">
              <a:solidFill>
                <a:srgbClr val="00AEF9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485" name="Google Shape;485;g2cedf3bf182_0_694"/>
          <p:cNvPicPr preferRelativeResize="0"/>
          <p:nvPr/>
        </p:nvPicPr>
        <p:blipFill rotWithShape="1">
          <a:blip r:embed="rId3">
            <a:alphaModFix/>
          </a:blip>
          <a:srcRect l="84230" t="77947"/>
          <a:stretch/>
        </p:blipFill>
        <p:spPr>
          <a:xfrm rot="-5400000">
            <a:off x="9689605" y="298922"/>
            <a:ext cx="2801315" cy="2203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86" name="Google Shape;486;g2cedf3bf182_0_69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96058" y="311393"/>
            <a:ext cx="2395941" cy="481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87" name="Google Shape;487;g2cedf3bf182_0_694"/>
          <p:cNvPicPr preferRelativeResize="0"/>
          <p:nvPr/>
        </p:nvPicPr>
        <p:blipFill rotWithShape="1">
          <a:blip r:embed="rId3">
            <a:alphaModFix/>
          </a:blip>
          <a:srcRect l="84230" t="77947"/>
          <a:stretch/>
        </p:blipFill>
        <p:spPr>
          <a:xfrm rot="5400000">
            <a:off x="-276861" y="4664270"/>
            <a:ext cx="2455765" cy="1931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g2cedf3bf182_0_69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" name="Google Shape;489;g2cedf3bf182_0_69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0" name="Google Shape;490;g2cedf3bf182_0_69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91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2cedf3bf182_0_709"/>
          <p:cNvSpPr/>
          <p:nvPr/>
        </p:nvSpPr>
        <p:spPr>
          <a:xfrm>
            <a:off x="-14823" y="0"/>
            <a:ext cx="12206700" cy="68580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7" name="Google Shape;497;g2cedf3bf182_0_709"/>
          <p:cNvSpPr txBox="1"/>
          <p:nvPr/>
        </p:nvSpPr>
        <p:spPr>
          <a:xfrm>
            <a:off x="88490" y="2188120"/>
            <a:ext cx="6440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8" name="Google Shape;498;g2cedf3bf182_0_709"/>
          <p:cNvSpPr/>
          <p:nvPr/>
        </p:nvSpPr>
        <p:spPr>
          <a:xfrm>
            <a:off x="296829" y="1215449"/>
            <a:ext cx="82179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marR="0" lvl="1" indent="-1841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457200" marR="0" lvl="1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742950" marR="0" lvl="1" indent="-1841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742950" marR="0" lvl="1" indent="-1841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742950" marR="0" lvl="1" indent="-1841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99" name="Google Shape;499;g2cedf3bf182_0_709"/>
          <p:cNvSpPr/>
          <p:nvPr/>
        </p:nvSpPr>
        <p:spPr>
          <a:xfrm>
            <a:off x="730047" y="447726"/>
            <a:ext cx="111009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ru-RU" sz="3000" b="1">
                <a:solidFill>
                  <a:srgbClr val="00AEF9"/>
                </a:solidFill>
                <a:latin typeface="Arsenal"/>
                <a:ea typeface="Arsenal"/>
                <a:cs typeface="Arsenal"/>
                <a:sym typeface="Arsenal"/>
              </a:rPr>
              <a:t>Digital Sofia </a:t>
            </a:r>
            <a:endParaRPr sz="3000" b="1" i="0" u="none" strike="noStrike" cap="none">
              <a:solidFill>
                <a:srgbClr val="00AEF9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3000" b="1" i="0" u="none" strike="noStrike" cap="none">
              <a:solidFill>
                <a:srgbClr val="00AEF9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500" name="Google Shape;500;g2cedf3bf182_0_709"/>
          <p:cNvPicPr preferRelativeResize="0"/>
          <p:nvPr/>
        </p:nvPicPr>
        <p:blipFill rotWithShape="1">
          <a:blip r:embed="rId3">
            <a:alphaModFix/>
          </a:blip>
          <a:srcRect l="84230" t="77947"/>
          <a:stretch/>
        </p:blipFill>
        <p:spPr>
          <a:xfrm rot="-5400000">
            <a:off x="9689605" y="298922"/>
            <a:ext cx="2801315" cy="2203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01" name="Google Shape;501;g2cedf3bf182_0_70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96058" y="311393"/>
            <a:ext cx="2395941" cy="481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2" name="Google Shape;502;g2cedf3bf182_0_709"/>
          <p:cNvPicPr preferRelativeResize="0"/>
          <p:nvPr/>
        </p:nvPicPr>
        <p:blipFill rotWithShape="1">
          <a:blip r:embed="rId3">
            <a:alphaModFix/>
          </a:blip>
          <a:srcRect l="84230" t="77947"/>
          <a:stretch/>
        </p:blipFill>
        <p:spPr>
          <a:xfrm rot="5400000">
            <a:off x="-276861" y="4664270"/>
            <a:ext cx="2455765" cy="1931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3" name="Google Shape;503;g2cedf3bf182_0_70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Google Shape;504;g2cedf3bf182_0_70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597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2cedf3bf182_0_723"/>
          <p:cNvSpPr/>
          <p:nvPr/>
        </p:nvSpPr>
        <p:spPr>
          <a:xfrm>
            <a:off x="-14823" y="0"/>
            <a:ext cx="12206700" cy="68580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1" name="Google Shape;511;g2cedf3bf182_0_723"/>
          <p:cNvSpPr txBox="1"/>
          <p:nvPr/>
        </p:nvSpPr>
        <p:spPr>
          <a:xfrm>
            <a:off x="88490" y="2188120"/>
            <a:ext cx="6440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2" name="Google Shape;512;g2cedf3bf182_0_723"/>
          <p:cNvSpPr/>
          <p:nvPr/>
        </p:nvSpPr>
        <p:spPr>
          <a:xfrm>
            <a:off x="296829" y="1215449"/>
            <a:ext cx="82179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marR="0" lvl="1" indent="-1841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457200" marR="0" lvl="1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742950" marR="0" lvl="1" indent="-1841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742950" marR="0" lvl="1" indent="-1841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742950" marR="0" lvl="1" indent="-1841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13" name="Google Shape;513;g2cedf3bf182_0_723"/>
          <p:cNvSpPr/>
          <p:nvPr/>
        </p:nvSpPr>
        <p:spPr>
          <a:xfrm>
            <a:off x="730047" y="447726"/>
            <a:ext cx="111009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ru-RU" sz="3000" b="1">
                <a:solidFill>
                  <a:srgbClr val="00AEF9"/>
                </a:solidFill>
                <a:latin typeface="Arsenal"/>
                <a:ea typeface="Arsenal"/>
                <a:cs typeface="Arsenal"/>
                <a:sym typeface="Arsenal"/>
              </a:rPr>
              <a:t>Digital Sofia </a:t>
            </a:r>
            <a:endParaRPr sz="3000" b="1" i="0" u="none" strike="noStrike" cap="none">
              <a:solidFill>
                <a:srgbClr val="00AEF9"/>
              </a:solidFill>
              <a:latin typeface="Arsenal"/>
              <a:ea typeface="Arsenal"/>
              <a:cs typeface="Arsenal"/>
              <a:sym typeface="Arsen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3000" b="1" i="0" u="none" strike="noStrike" cap="none">
              <a:solidFill>
                <a:srgbClr val="00AEF9"/>
              </a:solidFill>
              <a:latin typeface="Arsenal"/>
              <a:ea typeface="Arsenal"/>
              <a:cs typeface="Arsenal"/>
              <a:sym typeface="Arsenal"/>
            </a:endParaRPr>
          </a:p>
        </p:txBody>
      </p:sp>
      <p:pic>
        <p:nvPicPr>
          <p:cNvPr id="514" name="Google Shape;514;g2cedf3bf182_0_723"/>
          <p:cNvPicPr preferRelativeResize="0"/>
          <p:nvPr/>
        </p:nvPicPr>
        <p:blipFill rotWithShape="1">
          <a:blip r:embed="rId3">
            <a:alphaModFix/>
          </a:blip>
          <a:srcRect l="84230" t="77947"/>
          <a:stretch/>
        </p:blipFill>
        <p:spPr>
          <a:xfrm rot="-5400000">
            <a:off x="9689605" y="298922"/>
            <a:ext cx="2801315" cy="2203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15" name="Google Shape;515;g2cedf3bf182_0_7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96058" y="311393"/>
            <a:ext cx="2395941" cy="481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16" name="Google Shape;516;g2cedf3bf182_0_723"/>
          <p:cNvPicPr preferRelativeResize="0"/>
          <p:nvPr/>
        </p:nvPicPr>
        <p:blipFill rotWithShape="1">
          <a:blip r:embed="rId3">
            <a:alphaModFix/>
          </a:blip>
          <a:srcRect l="84230" t="77947"/>
          <a:stretch/>
        </p:blipFill>
        <p:spPr>
          <a:xfrm rot="5400000">
            <a:off x="-276861" y="4664270"/>
            <a:ext cx="2455765" cy="1931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7" name="Google Shape;517;g2cedf3bf182_0_7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92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Custom 12">
      <a:dk1>
        <a:srgbClr val="FAFAFA"/>
      </a:dk1>
      <a:lt1>
        <a:srgbClr val="297F9D"/>
      </a:lt1>
      <a:dk2>
        <a:srgbClr val="44546A"/>
      </a:dk2>
      <a:lt2>
        <a:srgbClr val="565656"/>
      </a:lt2>
      <a:accent1>
        <a:srgbClr val="15A185"/>
      </a:accent1>
      <a:accent2>
        <a:srgbClr val="9BBC57"/>
      </a:accent2>
      <a:accent3>
        <a:srgbClr val="F49D15"/>
      </a:accent3>
      <a:accent4>
        <a:srgbClr val="C0392B"/>
      </a:accent4>
      <a:accent5>
        <a:srgbClr val="44546A"/>
      </a:accent5>
      <a:accent6>
        <a:srgbClr val="FAFAFA"/>
      </a:accent6>
      <a:hlink>
        <a:srgbClr val="191919"/>
      </a:hlink>
      <a:folHlink>
        <a:srgbClr val="19191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1000</TotalTime>
  <Words>537</Words>
  <Application>Microsoft Office PowerPoint</Application>
  <PresentationFormat>Широк екран</PresentationFormat>
  <Paragraphs>111</Paragraphs>
  <Slides>9</Slides>
  <Notes>7</Notes>
  <HiddenSlides>0</HiddenSlides>
  <MMClips>0</MMClips>
  <ScaleCrop>false</ScaleCrop>
  <HeadingPairs>
    <vt:vector size="6" baseType="variant">
      <vt:variant>
        <vt:lpstr>Използвани шрифтове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9</vt:i4>
      </vt:variant>
    </vt:vector>
  </HeadingPairs>
  <TitlesOfParts>
    <vt:vector size="18" baseType="lpstr">
      <vt:lpstr>Arial</vt:lpstr>
      <vt:lpstr>Arsenal</vt:lpstr>
      <vt:lpstr>Calibri</vt:lpstr>
      <vt:lpstr>Open Sans</vt:lpstr>
      <vt:lpstr>Open Sans Light</vt:lpstr>
      <vt:lpstr>Quattrocento Sans</vt:lpstr>
      <vt:lpstr>Sofia Sans</vt:lpstr>
      <vt:lpstr>Wingdings</vt:lpstr>
      <vt:lpstr>1_Office Theme</vt:lpstr>
      <vt:lpstr>Презентация на PowerPoint</vt:lpstr>
      <vt:lpstr>Визията на Столична община за Развитие на High-Tech и IT Сектора</vt:lpstr>
      <vt:lpstr>Привличане на Инвестиции</vt:lpstr>
      <vt:lpstr>Туризъм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NBarbutov</dc:creator>
  <cp:lastModifiedBy>Margarita Damyanova</cp:lastModifiedBy>
  <cp:revision>17</cp:revision>
  <dcterms:created xsi:type="dcterms:W3CDTF">2024-02-10T13:08:46Z</dcterms:created>
  <dcterms:modified xsi:type="dcterms:W3CDTF">2024-10-09T05:36:45Z</dcterms:modified>
</cp:coreProperties>
</file>